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60" r:id="rId2"/>
    <p:sldId id="271" r:id="rId3"/>
    <p:sldId id="256" r:id="rId4"/>
    <p:sldId id="266" r:id="rId5"/>
    <p:sldId id="267" r:id="rId6"/>
    <p:sldId id="257" r:id="rId7"/>
    <p:sldId id="279" r:id="rId8"/>
    <p:sldId id="269" r:id="rId9"/>
    <p:sldId id="268" r:id="rId10"/>
    <p:sldId id="261" r:id="rId11"/>
    <p:sldId id="270" r:id="rId12"/>
    <p:sldId id="273" r:id="rId13"/>
    <p:sldId id="262" r:id="rId14"/>
    <p:sldId id="264" r:id="rId15"/>
    <p:sldId id="274" r:id="rId16"/>
    <p:sldId id="278" r:id="rId17"/>
    <p:sldId id="275" r:id="rId18"/>
    <p:sldId id="276" r:id="rId19"/>
    <p:sldId id="272" r:id="rId2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C80A"/>
    <a:srgbClr val="FFD745"/>
    <a:srgbClr val="FECA25"/>
    <a:srgbClr val="FDC415"/>
    <a:srgbClr val="FFC001"/>
    <a:srgbClr val="FEBA01"/>
    <a:srgbClr val="FFD744"/>
    <a:srgbClr val="FFD239"/>
    <a:srgbClr val="E4E4E4"/>
    <a:srgbClr val="FED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5283" autoAdjust="0"/>
  </p:normalViewPr>
  <p:slideViewPr>
    <p:cSldViewPr snapToGrid="0" showGuides="1">
      <p:cViewPr varScale="1">
        <p:scale>
          <a:sx n="73" d="100"/>
          <a:sy n="73" d="100"/>
        </p:scale>
        <p:origin x="1070"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jpg>
</file>

<file path=ppt/media/image2.jpeg>
</file>

<file path=ppt/media/image20.jp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3B147E-A0FF-48EA-B4C1-CFA9218F1C66}" type="datetimeFigureOut">
              <a:rPr lang="ko-KR" altLang="en-US" smtClean="0"/>
              <a:t>2019-12-09</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842D63-FCB4-4BCB-BD68-DD2F89C9B712}" type="slidenum">
              <a:rPr lang="ko-KR" altLang="en-US" smtClean="0"/>
              <a:t>‹#›</a:t>
            </a:fld>
            <a:endParaRPr lang="ko-KR" altLang="en-US"/>
          </a:p>
        </p:txBody>
      </p:sp>
    </p:spTree>
    <p:extLst>
      <p:ext uri="{BB962C8B-B14F-4D97-AF65-F5344CB8AC3E}">
        <p14:creationId xmlns:p14="http://schemas.microsoft.com/office/powerpoint/2010/main" val="431589266"/>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교수님이 제시해주신 평가기준을 중점으로 작성했으며 </a:t>
            </a:r>
            <a:r>
              <a:rPr lang="en-US" altLang="ko-KR" dirty="0"/>
              <a:t>1</a:t>
            </a:r>
            <a:r>
              <a:rPr lang="ko-KR" altLang="en-US" dirty="0"/>
              <a:t>장에 </a:t>
            </a:r>
            <a:r>
              <a:rPr lang="en-US" altLang="ko-KR" dirty="0"/>
              <a:t>Introduction 2</a:t>
            </a:r>
            <a:r>
              <a:rPr lang="ko-KR" altLang="en-US" dirty="0"/>
              <a:t>장에 </a:t>
            </a:r>
            <a:r>
              <a:rPr lang="en-US" altLang="ko-KR" dirty="0"/>
              <a:t>Main idea</a:t>
            </a:r>
            <a:r>
              <a:rPr lang="ko-KR" altLang="en-US" dirty="0"/>
              <a:t>와 </a:t>
            </a:r>
            <a:r>
              <a:rPr lang="en-US" altLang="ko-KR" dirty="0"/>
              <a:t>Requirement Analysis 3</a:t>
            </a:r>
            <a:r>
              <a:rPr lang="ko-KR" altLang="en-US" dirty="0"/>
              <a:t>장에 </a:t>
            </a:r>
            <a:r>
              <a:rPr lang="en-US" altLang="ko-KR" dirty="0"/>
              <a:t>Technical Approaches 4</a:t>
            </a:r>
            <a:r>
              <a:rPr lang="ko-KR" altLang="en-US" dirty="0"/>
              <a:t>장에 </a:t>
            </a:r>
            <a:r>
              <a:rPr lang="en-US" altLang="ko-KR" dirty="0"/>
              <a:t>Visualization of Task 5</a:t>
            </a:r>
            <a:r>
              <a:rPr lang="ko-KR" altLang="en-US" dirty="0"/>
              <a:t>장에 블로그 발표가 있겠습니다</a:t>
            </a:r>
            <a:r>
              <a:rPr lang="en-US" altLang="ko-KR" dirty="0"/>
              <a:t>.</a:t>
            </a:r>
            <a:endParaRPr lang="ko-KR" altLang="en-US"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2</a:t>
            </a:fld>
            <a:endParaRPr lang="ko-KR" altLang="en-US"/>
          </a:p>
        </p:txBody>
      </p:sp>
    </p:spTree>
    <p:extLst>
      <p:ext uri="{BB962C8B-B14F-4D97-AF65-F5344CB8AC3E}">
        <p14:creationId xmlns:p14="http://schemas.microsoft.com/office/powerpoint/2010/main" val="17693948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ja-JP" sz="1200" spc="300" dirty="0">
                <a:solidFill>
                  <a:schemeClr val="tx1">
                    <a:lumMod val="75000"/>
                    <a:lumOff val="25000"/>
                  </a:schemeClr>
                </a:solidFill>
                <a:latin typeface="Century Gothic" panose="020B0502020202020204" pitchFamily="34" charset="0"/>
              </a:rPr>
              <a:t>Visualization of Task</a:t>
            </a:r>
            <a:endParaRPr kumimoji="1" lang="ja-JP" altLang="en-US" sz="1200" spc="300" dirty="0">
              <a:solidFill>
                <a:schemeClr val="tx1">
                  <a:lumMod val="75000"/>
                  <a:lumOff val="25000"/>
                </a:schemeClr>
              </a:solidFill>
              <a:latin typeface="Century Gothic" panose="020B0502020202020204" pitchFamily="34" charset="0"/>
            </a:endParaRPr>
          </a:p>
          <a:p>
            <a:endParaRPr lang="ko-KR" altLang="en-US"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13</a:t>
            </a:fld>
            <a:endParaRPr lang="ko-KR" altLang="en-US"/>
          </a:p>
        </p:txBody>
      </p:sp>
    </p:spTree>
    <p:extLst>
      <p:ext uri="{BB962C8B-B14F-4D97-AF65-F5344CB8AC3E}">
        <p14:creationId xmlns:p14="http://schemas.microsoft.com/office/powerpoint/2010/main" val="1795242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dirty="0"/>
              <a:t>블로그 포스팅에 색을 일정하게 사용하여 </a:t>
            </a:r>
            <a:r>
              <a:rPr lang="en-US" altLang="ko-KR" dirty="0"/>
              <a:t>SQL</a:t>
            </a:r>
            <a:r>
              <a:rPr lang="ko-KR" altLang="en-US" dirty="0"/>
              <a:t>문의 구조를 일관성 있게 설명하였다</a:t>
            </a:r>
            <a:r>
              <a:rPr lang="en-US" altLang="ko-KR" dirty="0"/>
              <a:t>. </a:t>
            </a:r>
            <a:r>
              <a:rPr lang="ko-KR" altLang="en-US" dirty="0"/>
              <a:t>문장에 기본이 되는 구문은 </a:t>
            </a:r>
            <a:r>
              <a:rPr lang="ko-KR" altLang="en-US" dirty="0">
                <a:solidFill>
                  <a:srgbClr val="7030A0"/>
                </a:solidFill>
              </a:rPr>
              <a:t>보라색</a:t>
            </a:r>
            <a:r>
              <a:rPr lang="en-US" altLang="ko-KR" dirty="0">
                <a:solidFill>
                  <a:srgbClr val="7030A0"/>
                </a:solidFill>
              </a:rPr>
              <a:t>, </a:t>
            </a:r>
            <a:r>
              <a:rPr lang="ko-KR" altLang="en-US" dirty="0">
                <a:solidFill>
                  <a:srgbClr val="7030A0"/>
                </a:solidFill>
              </a:rPr>
              <a:t>칼럼이름이나 테이블이름같이 이름들은 파란색</a:t>
            </a:r>
            <a:r>
              <a:rPr lang="en-US" altLang="ko-KR" dirty="0">
                <a:solidFill>
                  <a:srgbClr val="7030A0"/>
                </a:solidFill>
              </a:rPr>
              <a:t>, </a:t>
            </a:r>
            <a:r>
              <a:rPr lang="ko-KR" altLang="en-US" dirty="0">
                <a:solidFill>
                  <a:srgbClr val="7030A0"/>
                </a:solidFill>
              </a:rPr>
              <a:t>상수나 그 밖에 데이터 타입은 초록색</a:t>
            </a:r>
            <a:r>
              <a:rPr lang="en-US" altLang="ko-KR" dirty="0">
                <a:solidFill>
                  <a:srgbClr val="7030A0"/>
                </a:solidFill>
              </a:rPr>
              <a:t>, </a:t>
            </a:r>
            <a:r>
              <a:rPr lang="ko-KR" altLang="en-US" dirty="0">
                <a:solidFill>
                  <a:srgbClr val="7030A0"/>
                </a:solidFill>
              </a:rPr>
              <a:t>부정연산자나 중요하거나 유의해서 봐야할 부분은 빨간색을 시용했다</a:t>
            </a:r>
            <a:r>
              <a:rPr lang="en-US" altLang="ko-KR" dirty="0">
                <a:solidFill>
                  <a:srgbClr val="7030A0"/>
                </a:solidFill>
              </a:rPr>
              <a:t>.</a:t>
            </a:r>
            <a:endParaRPr lang="ko-KR" altLang="en-US" dirty="0">
              <a:solidFill>
                <a:srgbClr val="7030A0"/>
              </a:solidFill>
            </a:endParaRPr>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14</a:t>
            </a:fld>
            <a:endParaRPr lang="ko-KR" altLang="en-US"/>
          </a:p>
        </p:txBody>
      </p:sp>
    </p:spTree>
    <p:extLst>
      <p:ext uri="{BB962C8B-B14F-4D97-AF65-F5344CB8AC3E}">
        <p14:creationId xmlns:p14="http://schemas.microsoft.com/office/powerpoint/2010/main" val="28051484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dirty="0"/>
              <a:t>데이터베이스의 기본적이 내용이나 시각적으로 보기 힘든 부분을 그림으로 설명했다</a:t>
            </a:r>
            <a:r>
              <a:rPr lang="en-US" altLang="ko-KR" dirty="0"/>
              <a:t>.</a:t>
            </a:r>
            <a:endParaRPr lang="ko-KR" altLang="en-US"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15</a:t>
            </a:fld>
            <a:endParaRPr lang="ko-KR" altLang="en-US"/>
          </a:p>
        </p:txBody>
      </p:sp>
    </p:spTree>
    <p:extLst>
      <p:ext uri="{BB962C8B-B14F-4D97-AF65-F5344CB8AC3E}">
        <p14:creationId xmlns:p14="http://schemas.microsoft.com/office/powerpoint/2010/main" val="17330181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dirty="0"/>
              <a:t>테이블의 구조가 익숙하지 않은 사람들에게 그림 설명으로 테이블의 이해를 돕고 </a:t>
            </a:r>
            <a:r>
              <a:rPr lang="en-US" altLang="ko-KR" dirty="0"/>
              <a:t>DDL</a:t>
            </a:r>
            <a:r>
              <a:rPr lang="ko-KR" altLang="en-US" dirty="0"/>
              <a:t>을 사용함에 있어 칼럼의 구성을 더 이해하기 쉽게 만들었다</a:t>
            </a:r>
            <a:r>
              <a:rPr lang="en-US" altLang="ko-KR"/>
              <a:t>.</a:t>
            </a:r>
            <a:endParaRPr lang="ko-KR" altLang="en-US"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16</a:t>
            </a:fld>
            <a:endParaRPr lang="ko-KR" altLang="en-US"/>
          </a:p>
        </p:txBody>
      </p:sp>
    </p:spTree>
    <p:extLst>
      <p:ext uri="{BB962C8B-B14F-4D97-AF65-F5344CB8AC3E}">
        <p14:creationId xmlns:p14="http://schemas.microsoft.com/office/powerpoint/2010/main" val="18312571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17</a:t>
            </a:fld>
            <a:endParaRPr lang="ko-KR" altLang="en-US"/>
          </a:p>
        </p:txBody>
      </p:sp>
    </p:spTree>
    <p:extLst>
      <p:ext uri="{BB962C8B-B14F-4D97-AF65-F5344CB8AC3E}">
        <p14:creationId xmlns:p14="http://schemas.microsoft.com/office/powerpoint/2010/main" val="13532247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ko-KR" altLang="en-US" dirty="0"/>
              <a:t>링크를 클릭하면 블로그로 </a:t>
            </a:r>
            <a:r>
              <a:rPr lang="ko-KR" altLang="en-US" dirty="0" err="1"/>
              <a:t>갑니당</a:t>
            </a:r>
            <a:endParaRPr lang="ko-KR" altLang="en-US"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18</a:t>
            </a:fld>
            <a:endParaRPr lang="ko-KR" altLang="en-US"/>
          </a:p>
        </p:txBody>
      </p:sp>
    </p:spTree>
    <p:extLst>
      <p:ext uri="{BB962C8B-B14F-4D97-AF65-F5344CB8AC3E}">
        <p14:creationId xmlns:p14="http://schemas.microsoft.com/office/powerpoint/2010/main" val="1956208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간단한 제 소개를 하자면 저는 프론트가 재밌는 </a:t>
            </a:r>
            <a:r>
              <a:rPr lang="ko-KR" altLang="en-US" dirty="0" err="1"/>
              <a:t>백엔드</a:t>
            </a:r>
            <a:r>
              <a:rPr lang="ko-KR" altLang="en-US" dirty="0"/>
              <a:t> 웹개발자가 되고자 합니다</a:t>
            </a:r>
            <a:r>
              <a:rPr lang="en-US" altLang="ko-KR" dirty="0"/>
              <a:t>. </a:t>
            </a:r>
            <a:r>
              <a:rPr lang="ko-KR" altLang="en-US" dirty="0"/>
              <a:t>그리고 빠르게 변하는 </a:t>
            </a:r>
            <a:r>
              <a:rPr lang="ko-KR" altLang="en-US" dirty="0" err="1"/>
              <a:t>웹개발</a:t>
            </a:r>
            <a:r>
              <a:rPr lang="ko-KR" altLang="en-US" dirty="0"/>
              <a:t> 기술들을 공부해서 많은 학생들에게 교육을 하고싶습니다</a:t>
            </a:r>
            <a:r>
              <a:rPr lang="en-US" altLang="ko-KR" dirty="0"/>
              <a:t>. </a:t>
            </a:r>
          </a:p>
          <a:p>
            <a:r>
              <a:rPr lang="ko-KR" altLang="en-US" dirty="0"/>
              <a:t>나중 </a:t>
            </a:r>
            <a:r>
              <a:rPr lang="en-US" altLang="ko-KR" dirty="0"/>
              <a:t>30~35</a:t>
            </a:r>
            <a:r>
              <a:rPr lang="ko-KR" altLang="en-US" dirty="0"/>
              <a:t>살이후에는 선생님이 되어 아이들을 가르치는 일을 할 것이며 이번 강의가 그 길에 한 걸을 더 나아가는 길이 될 것입니다</a:t>
            </a:r>
            <a:r>
              <a:rPr lang="en-US" altLang="ko-KR" dirty="0"/>
              <a:t>.</a:t>
            </a:r>
          </a:p>
          <a:p>
            <a:endParaRPr lang="en-US" altLang="ko-KR" dirty="0"/>
          </a:p>
          <a:p>
            <a:r>
              <a:rPr lang="ko-KR" altLang="en-US" dirty="0"/>
              <a:t>저의 블로그는 </a:t>
            </a:r>
            <a:r>
              <a:rPr lang="en-US" altLang="ko-KR" dirty="0"/>
              <a:t>SSC</a:t>
            </a:r>
            <a:r>
              <a:rPr lang="ko-KR" altLang="en-US" dirty="0"/>
              <a:t>로 </a:t>
            </a:r>
            <a:r>
              <a:rPr lang="en-US" altLang="ko-KR" dirty="0"/>
              <a:t>Smart Student Coders</a:t>
            </a:r>
            <a:r>
              <a:rPr lang="ko-KR" altLang="en-US" dirty="0"/>
              <a:t>로 다양한 내용들을 기록하겠지만 가장 먼저</a:t>
            </a:r>
            <a:r>
              <a:rPr lang="en-US" altLang="ko-KR" dirty="0"/>
              <a:t> DATABASE</a:t>
            </a:r>
            <a:r>
              <a:rPr lang="ko-KR" altLang="en-US" dirty="0"/>
              <a:t>를 포스팅하기로 했습니다</a:t>
            </a:r>
            <a:r>
              <a:rPr lang="en-US" altLang="ko-KR" dirty="0"/>
              <a:t>.</a:t>
            </a:r>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4</a:t>
            </a:fld>
            <a:endParaRPr lang="ko-KR" altLang="en-US"/>
          </a:p>
        </p:txBody>
      </p:sp>
    </p:spTree>
    <p:extLst>
      <p:ext uri="{BB962C8B-B14F-4D97-AF65-F5344CB8AC3E}">
        <p14:creationId xmlns:p14="http://schemas.microsoft.com/office/powerpoint/2010/main" val="4264949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5</a:t>
            </a:fld>
            <a:endParaRPr lang="ko-KR" altLang="en-US"/>
          </a:p>
        </p:txBody>
      </p:sp>
    </p:spTree>
    <p:extLst>
      <p:ext uri="{BB962C8B-B14F-4D97-AF65-F5344CB8AC3E}">
        <p14:creationId xmlns:p14="http://schemas.microsoft.com/office/powerpoint/2010/main" val="36431092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데이터베이스를 공부함에 있어 가장 부담스럽고 어려운 부분이 </a:t>
            </a:r>
            <a:r>
              <a:rPr lang="en-US" altLang="ko-KR" dirty="0"/>
              <a:t>“</a:t>
            </a:r>
            <a:r>
              <a:rPr lang="ko-KR" altLang="en-US" dirty="0"/>
              <a:t>실습환경 구축</a:t>
            </a:r>
            <a:r>
              <a:rPr lang="en-US" altLang="ko-KR" dirty="0"/>
              <a:t>”</a:t>
            </a:r>
            <a:r>
              <a:rPr lang="ko-KR" altLang="en-US" dirty="0"/>
              <a:t>이다</a:t>
            </a:r>
            <a:r>
              <a:rPr lang="en-US" altLang="ko-KR" dirty="0"/>
              <a:t>. ORACLE</a:t>
            </a:r>
            <a:r>
              <a:rPr lang="ko-KR" altLang="en-US" dirty="0"/>
              <a:t>을 설치하는 과정에서 예상 못한 일도 발생하고 저의 경우에는 알 수 없는 오류가 계속 발생하여</a:t>
            </a:r>
            <a:r>
              <a:rPr lang="en-US" altLang="ko-KR" dirty="0"/>
              <a:t>ORACLE</a:t>
            </a:r>
            <a:r>
              <a:rPr lang="ko-KR" altLang="en-US" dirty="0"/>
              <a:t>을 설치하기 위해 노트북 포맷을 </a:t>
            </a:r>
            <a:r>
              <a:rPr lang="en-US" altLang="ko-KR" dirty="0"/>
              <a:t>3</a:t>
            </a:r>
            <a:r>
              <a:rPr lang="ko-KR" altLang="en-US" dirty="0"/>
              <a:t>번했다</a:t>
            </a:r>
            <a:r>
              <a:rPr lang="en-US" altLang="ko-KR" dirty="0"/>
              <a:t>. </a:t>
            </a:r>
            <a:r>
              <a:rPr lang="ko-KR" altLang="en-US" dirty="0"/>
              <a:t>포맷을 한 이유는 </a:t>
            </a:r>
            <a:r>
              <a:rPr lang="en-US" altLang="ko-KR" dirty="0"/>
              <a:t>ORACLE</a:t>
            </a:r>
            <a:r>
              <a:rPr lang="ko-KR" altLang="en-US" dirty="0"/>
              <a:t>을 삭제하기도 어려운 일이기 때문이다</a:t>
            </a:r>
            <a:r>
              <a:rPr lang="en-US" altLang="ko-KR" dirty="0"/>
              <a:t>. </a:t>
            </a:r>
          </a:p>
          <a:p>
            <a:r>
              <a:rPr lang="ko-KR" altLang="en-US" dirty="0"/>
              <a:t>이러한 점들을 고려해</a:t>
            </a:r>
            <a:r>
              <a:rPr lang="en-US" altLang="ko-KR" dirty="0"/>
              <a:t> </a:t>
            </a:r>
            <a:r>
              <a:rPr lang="ko-KR" altLang="en-US" dirty="0"/>
              <a:t>웹으로 구동하여 아주 쉽게 실습환경을 만들 수 있고 인터넷만 된다면 어디서나 가능한 </a:t>
            </a:r>
            <a:r>
              <a:rPr lang="en-US" altLang="ko-KR" dirty="0"/>
              <a:t>ORACLE Live SQL</a:t>
            </a:r>
            <a:r>
              <a:rPr lang="ko-KR" altLang="en-US" dirty="0"/>
              <a:t>을 이용하기로 했다</a:t>
            </a:r>
            <a:r>
              <a:rPr lang="en-US" altLang="ko-KR" dirty="0"/>
              <a:t>. </a:t>
            </a:r>
          </a:p>
          <a:p>
            <a:r>
              <a:rPr lang="en-US" altLang="ko-KR" dirty="0"/>
              <a:t>ORACLE Live SQL</a:t>
            </a:r>
            <a:r>
              <a:rPr lang="ko-KR" altLang="en-US" dirty="0"/>
              <a:t>은 각 계정 마다 여러 개의 </a:t>
            </a:r>
            <a:r>
              <a:rPr lang="en-US" altLang="ko-KR" dirty="0"/>
              <a:t>Tutorial</a:t>
            </a:r>
            <a:r>
              <a:rPr lang="ko-KR" altLang="en-US" dirty="0"/>
              <a:t>을 생성할 수 있고 </a:t>
            </a:r>
            <a:r>
              <a:rPr lang="en-US" altLang="ko-KR" dirty="0"/>
              <a:t>URL</a:t>
            </a:r>
            <a:r>
              <a:rPr lang="ko-KR" altLang="en-US" dirty="0"/>
              <a:t>을 이용해서 공유할 수 있다</a:t>
            </a:r>
            <a:r>
              <a:rPr lang="en-US" altLang="ko-KR" dirty="0"/>
              <a:t>. </a:t>
            </a:r>
            <a:r>
              <a:rPr lang="ko-KR" altLang="en-US" dirty="0"/>
              <a:t>또한 학습자는 </a:t>
            </a:r>
            <a:r>
              <a:rPr lang="en-US" altLang="ko-KR" dirty="0"/>
              <a:t>Tutorial</a:t>
            </a:r>
            <a:r>
              <a:rPr lang="ko-KR" altLang="en-US" dirty="0"/>
              <a:t>과 해당 실습내용을 저장 할 수 있고 자신만의 </a:t>
            </a:r>
            <a:r>
              <a:rPr lang="en-US" altLang="ko-KR" dirty="0"/>
              <a:t>Script</a:t>
            </a:r>
            <a:r>
              <a:rPr lang="ko-KR" altLang="en-US" dirty="0"/>
              <a:t>를</a:t>
            </a:r>
            <a:r>
              <a:rPr lang="en-US" altLang="ko-KR" dirty="0"/>
              <a:t> </a:t>
            </a:r>
            <a:r>
              <a:rPr lang="ko-KR" altLang="en-US" dirty="0"/>
              <a:t>만들거나 자신의 </a:t>
            </a:r>
            <a:r>
              <a:rPr lang="en-US" altLang="ko-KR" dirty="0"/>
              <a:t>Tutorial</a:t>
            </a:r>
            <a:r>
              <a:rPr lang="ko-KR" altLang="en-US" dirty="0"/>
              <a:t>을 만들 수 있다</a:t>
            </a:r>
            <a:r>
              <a:rPr lang="en-US" altLang="ko-KR" dirty="0"/>
              <a:t>.</a:t>
            </a:r>
            <a:endParaRPr lang="ko-KR" altLang="en-US"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7</a:t>
            </a:fld>
            <a:endParaRPr lang="ko-KR" altLang="en-US"/>
          </a:p>
        </p:txBody>
      </p:sp>
    </p:spTree>
    <p:extLst>
      <p:ext uri="{BB962C8B-B14F-4D97-AF65-F5344CB8AC3E}">
        <p14:creationId xmlns:p14="http://schemas.microsoft.com/office/powerpoint/2010/main" val="17678171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ERD</a:t>
            </a:r>
            <a:r>
              <a:rPr lang="ko-KR" altLang="en-US" dirty="0"/>
              <a:t> 클라우드를 이용하면 </a:t>
            </a:r>
            <a:r>
              <a:rPr lang="en-US" altLang="ko-KR" dirty="0"/>
              <a:t>ERD </a:t>
            </a:r>
            <a:r>
              <a:rPr lang="ko-KR" altLang="en-US" dirty="0"/>
              <a:t>개발 환경을 쉽게 구축 할 수 있고 학습자는 마우스로 드래그 앤 </a:t>
            </a:r>
            <a:r>
              <a:rPr lang="ko-KR" altLang="en-US" dirty="0" err="1"/>
              <a:t>드롭하여</a:t>
            </a:r>
            <a:r>
              <a:rPr lang="ko-KR" altLang="en-US" dirty="0"/>
              <a:t> </a:t>
            </a:r>
            <a:r>
              <a:rPr lang="en-US" altLang="ko-KR" dirty="0"/>
              <a:t>ERD</a:t>
            </a:r>
            <a:r>
              <a:rPr lang="ko-KR" altLang="en-US" dirty="0"/>
              <a:t>를 쉽게 만들 수 있습니다</a:t>
            </a:r>
            <a:r>
              <a:rPr lang="en-US" altLang="ko-KR" dirty="0"/>
              <a:t>. </a:t>
            </a:r>
            <a:r>
              <a:rPr lang="ko-KR" altLang="en-US" dirty="0"/>
              <a:t>그리고 </a:t>
            </a:r>
            <a:r>
              <a:rPr lang="en-US" altLang="ko-KR" dirty="0"/>
              <a:t>ERD</a:t>
            </a:r>
            <a:r>
              <a:rPr lang="ko-KR" altLang="en-US" dirty="0"/>
              <a:t>를 생성 한 코드를 </a:t>
            </a:r>
            <a:r>
              <a:rPr lang="en-US" altLang="ko-KR" dirty="0"/>
              <a:t>SQL </a:t>
            </a:r>
            <a:r>
              <a:rPr lang="ko-KR" altLang="en-US" dirty="0"/>
              <a:t>쿼리로 자동 변환하는 기능이 있습니다</a:t>
            </a:r>
            <a:r>
              <a:rPr lang="en-US" altLang="ko-KR" dirty="0"/>
              <a:t>. </a:t>
            </a:r>
            <a:r>
              <a:rPr lang="ko-KR" altLang="en-US" dirty="0"/>
              <a:t>이기능을 이용해서 학습자가 </a:t>
            </a:r>
            <a:r>
              <a:rPr lang="en-US" altLang="ko-KR" dirty="0"/>
              <a:t>ORACLE Live SQL </a:t>
            </a:r>
            <a:r>
              <a:rPr lang="ko-KR" altLang="en-US" dirty="0"/>
              <a:t>에서 사용할 수 있고 직접 실습하고 응용할 수 있다</a:t>
            </a:r>
            <a:r>
              <a:rPr lang="en-US" altLang="ko-KR"/>
              <a:t>. </a:t>
            </a:r>
            <a:endParaRPr lang="ko-KR" altLang="en-US"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8</a:t>
            </a:fld>
            <a:endParaRPr lang="ko-KR" altLang="en-US"/>
          </a:p>
        </p:txBody>
      </p:sp>
    </p:spTree>
    <p:extLst>
      <p:ext uri="{BB962C8B-B14F-4D97-AF65-F5344CB8AC3E}">
        <p14:creationId xmlns:p14="http://schemas.microsoft.com/office/powerpoint/2010/main" val="16541921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SQL</a:t>
            </a:r>
            <a:r>
              <a:rPr lang="ko-KR" altLang="en-US" dirty="0"/>
              <a:t>의 교과서라고 불리는 </a:t>
            </a:r>
            <a:r>
              <a:rPr lang="en-US" altLang="ko-KR" dirty="0"/>
              <a:t>『SQL </a:t>
            </a:r>
            <a:r>
              <a:rPr lang="ko-KR" altLang="en-US" dirty="0"/>
              <a:t>전문가</a:t>
            </a:r>
            <a:r>
              <a:rPr lang="en-US" altLang="ko-KR" dirty="0"/>
              <a:t>』</a:t>
            </a:r>
            <a:r>
              <a:rPr lang="ko-KR" altLang="en-US" dirty="0"/>
              <a:t>라는 책은 약간의 사전 지식이나 평소에 공부를 하던 사람들에게는 문제가 되지 않지만 책의 양이 매우 많고 종종 </a:t>
            </a:r>
            <a:r>
              <a:rPr lang="ko-KR" altLang="en-US" b="1" dirty="0"/>
              <a:t>어렵게 쓰여져 있기 때문</a:t>
            </a:r>
            <a:r>
              <a:rPr lang="ko-KR" altLang="en-US" b="0" dirty="0"/>
              <a:t>에 </a:t>
            </a:r>
            <a:r>
              <a:rPr lang="ko-KR" altLang="en-US" dirty="0"/>
              <a:t>헷갈리거나 이해가 쉽지 않은 부분이 있다</a:t>
            </a:r>
            <a:r>
              <a:rPr lang="en-US" altLang="ko-KR" dirty="0"/>
              <a:t>. </a:t>
            </a:r>
            <a:r>
              <a:rPr lang="ko-KR" altLang="en-US" dirty="0"/>
              <a:t>그러한 부분을 다룰 것이다</a:t>
            </a:r>
            <a:r>
              <a:rPr lang="en-US" altLang="ko-KR" dirty="0"/>
              <a:t>. </a:t>
            </a:r>
            <a:r>
              <a:rPr lang="ko-KR" altLang="en-US" dirty="0"/>
              <a:t>또한 전 페이지에서 다뤘듯 </a:t>
            </a:r>
            <a:r>
              <a:rPr lang="en-US" altLang="ko-KR" dirty="0"/>
              <a:t>ORCLE Live SQL</a:t>
            </a:r>
            <a:r>
              <a:rPr lang="ko-KR" altLang="en-US" dirty="0"/>
              <a:t>을 사용하므로 </a:t>
            </a:r>
            <a:r>
              <a:rPr lang="ko-KR" altLang="en-US" b="1" dirty="0"/>
              <a:t>개발환경의 진입장벽을 낮추고 </a:t>
            </a:r>
            <a:r>
              <a:rPr lang="ko-KR" altLang="en-US" dirty="0"/>
              <a:t>편안하게 공부를 시작할 수 있다</a:t>
            </a:r>
            <a:r>
              <a:rPr lang="en-US" altLang="ko-KR" dirty="0"/>
              <a:t>.</a:t>
            </a:r>
          </a:p>
          <a:p>
            <a:endParaRPr lang="en-US" altLang="ko-KR" dirty="0"/>
          </a:p>
          <a:p>
            <a:r>
              <a:rPr lang="en-US" altLang="ko-KR" dirty="0"/>
              <a:t>SSC</a:t>
            </a:r>
            <a:r>
              <a:rPr lang="ko-KR" altLang="en-US" dirty="0"/>
              <a:t>에서 기초에서 심화과정까지 자세한 설명으로 많은 사람들의 이해를 돕고자 한다</a:t>
            </a:r>
            <a:r>
              <a:rPr lang="en-US" altLang="ko-KR" dirty="0"/>
              <a:t>. </a:t>
            </a:r>
            <a:r>
              <a:rPr lang="ko-KR" altLang="en-US" dirty="0"/>
              <a:t>이해 뿐만 아니라 빠르게 직접 실습을 하므로 더 기억에 남고 필요하다면 자신에 계정에 해당 실습내용을 저장할 수 있으며 학습자가 언제든 자신의 블로그에서 자신만의 교육과정을 만들 수 있게 한다</a:t>
            </a:r>
            <a:r>
              <a:rPr lang="en-US" altLang="ko-KR" dirty="0"/>
              <a:t>.</a:t>
            </a:r>
            <a:r>
              <a:rPr lang="ko-KR" altLang="en-US" dirty="0"/>
              <a:t> </a:t>
            </a:r>
            <a:endParaRPr lang="en-US" altLang="ko-KR" dirty="0"/>
          </a:p>
          <a:p>
            <a:endParaRPr lang="en-US" altLang="ko-KR"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9</a:t>
            </a:fld>
            <a:endParaRPr lang="ko-KR" altLang="en-US"/>
          </a:p>
        </p:txBody>
      </p:sp>
    </p:spTree>
    <p:extLst>
      <p:ext uri="{BB962C8B-B14F-4D97-AF65-F5344CB8AC3E}">
        <p14:creationId xmlns:p14="http://schemas.microsoft.com/office/powerpoint/2010/main" val="32604209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ja-JP" sz="1200" spc="300" dirty="0">
                <a:solidFill>
                  <a:schemeClr val="tx1">
                    <a:lumMod val="75000"/>
                    <a:lumOff val="25000"/>
                  </a:schemeClr>
                </a:solidFill>
                <a:latin typeface="Century Gothic" panose="020B0502020202020204" pitchFamily="34" charset="0"/>
              </a:rPr>
              <a:t>Technical Approaches</a:t>
            </a:r>
            <a:endParaRPr kumimoji="1" lang="ja-JP" altLang="en-US" sz="1200" spc="300" dirty="0">
              <a:solidFill>
                <a:schemeClr val="tx1">
                  <a:lumMod val="75000"/>
                  <a:lumOff val="25000"/>
                </a:schemeClr>
              </a:solidFill>
              <a:latin typeface="Century Gothic" panose="020B0502020202020204" pitchFamily="34" charset="0"/>
            </a:endParaRPr>
          </a:p>
          <a:p>
            <a:endParaRPr lang="ko-KR" altLang="en-US"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10</a:t>
            </a:fld>
            <a:endParaRPr lang="ko-KR" altLang="en-US"/>
          </a:p>
        </p:txBody>
      </p:sp>
    </p:spTree>
    <p:extLst>
      <p:ext uri="{BB962C8B-B14F-4D97-AF65-F5344CB8AC3E}">
        <p14:creationId xmlns:p14="http://schemas.microsoft.com/office/powerpoint/2010/main" val="30507525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첫 번째 그림은 모바일 화면이고 좌측 하단에 </a:t>
            </a:r>
            <a:r>
              <a:rPr lang="en-US" altLang="ko-KR" dirty="0"/>
              <a:t>+</a:t>
            </a:r>
            <a:r>
              <a:rPr lang="ko-KR" altLang="en-US" dirty="0"/>
              <a:t>버튼 </a:t>
            </a:r>
            <a:r>
              <a:rPr lang="en-US" altLang="ko-KR" dirty="0"/>
              <a:t>2</a:t>
            </a:r>
            <a:r>
              <a:rPr lang="ko-KR" altLang="en-US" dirty="0"/>
              <a:t>개를 만들어서 스크롤 중 어디서나 목차와 해당 포스팅의 실습환경을 참고 할 수 있다</a:t>
            </a:r>
            <a:r>
              <a:rPr lang="en-US" altLang="ko-KR" dirty="0"/>
              <a:t>.</a:t>
            </a:r>
            <a:r>
              <a:rPr lang="ko-KR" altLang="en-US" dirty="0"/>
              <a:t> 접근성을 높였다</a:t>
            </a:r>
            <a:r>
              <a:rPr lang="en-US" altLang="ko-KR" dirty="0"/>
              <a:t>. </a:t>
            </a:r>
            <a:r>
              <a:rPr lang="ko-KR" altLang="en-US" dirty="0"/>
              <a:t>해당 버튼을 클릭하면 파란색은 목차가 나오고 빨간색 버튼을 누르면 </a:t>
            </a:r>
            <a:r>
              <a:rPr lang="en-US" altLang="ko-KR" dirty="0"/>
              <a:t>ORACLE Live SQL</a:t>
            </a:r>
            <a:r>
              <a:rPr lang="ko-KR" altLang="en-US" dirty="0"/>
              <a:t>창이 나와서 해당 포스팅의 실습환경 구축이 가능하다</a:t>
            </a:r>
            <a:r>
              <a:rPr lang="en-US" altLang="ko-KR" dirty="0"/>
              <a:t>. </a:t>
            </a:r>
            <a:r>
              <a:rPr lang="ko-KR" altLang="en-US" dirty="0"/>
              <a:t>학습자는 </a:t>
            </a:r>
            <a:r>
              <a:rPr lang="en-US" altLang="ko-KR" dirty="0"/>
              <a:t>Login and Run Tutorial</a:t>
            </a:r>
            <a:r>
              <a:rPr lang="ko-KR" altLang="en-US" dirty="0"/>
              <a:t>을 클릭하여 실습 기본 세팅을 간단하게 하고 </a:t>
            </a:r>
            <a:r>
              <a:rPr lang="en-US" altLang="ko-KR" dirty="0"/>
              <a:t>SQL</a:t>
            </a:r>
            <a:r>
              <a:rPr lang="ko-KR" altLang="en-US" dirty="0"/>
              <a:t>으로 실습할 수 있다</a:t>
            </a:r>
            <a:r>
              <a:rPr lang="en-US" altLang="ko-KR" dirty="0"/>
              <a:t>. </a:t>
            </a:r>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11</a:t>
            </a:fld>
            <a:endParaRPr lang="ko-KR" altLang="en-US"/>
          </a:p>
        </p:txBody>
      </p:sp>
    </p:spTree>
    <p:extLst>
      <p:ext uri="{BB962C8B-B14F-4D97-AF65-F5344CB8AC3E}">
        <p14:creationId xmlns:p14="http://schemas.microsoft.com/office/powerpoint/2010/main" val="28525026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사용자는 해당</a:t>
            </a:r>
            <a:r>
              <a:rPr lang="en-US" altLang="ko-KR" dirty="0"/>
              <a:t> </a:t>
            </a:r>
            <a:r>
              <a:rPr lang="ko-KR" altLang="en-US" dirty="0"/>
              <a:t>실습환경에서 </a:t>
            </a:r>
            <a:r>
              <a:rPr lang="en-US" altLang="ko-KR" dirty="0"/>
              <a:t>Setup</a:t>
            </a:r>
            <a:r>
              <a:rPr lang="ko-KR" altLang="en-US" dirty="0"/>
              <a:t>이 가능하고 해당 내용을 실행시켜 </a:t>
            </a:r>
            <a:r>
              <a:rPr lang="en-US" altLang="ko-KR" dirty="0"/>
              <a:t>DDL</a:t>
            </a:r>
            <a:r>
              <a:rPr lang="ko-KR" altLang="en-US" dirty="0"/>
              <a:t>을 일관 처리하거나 코드들을 복사 붙여넣기 후에 원하는 대로 내용을 수정하거나 실행해 볼 수 있다</a:t>
            </a:r>
            <a:r>
              <a:rPr lang="en-US" altLang="ko-KR" dirty="0"/>
              <a:t>.  </a:t>
            </a:r>
            <a:r>
              <a:rPr lang="ko-KR" altLang="en-US" dirty="0"/>
              <a:t>그리고 학습자는 자신이 공부한 코드를 저장하여 언제든 확인 할 수 있다</a:t>
            </a:r>
            <a:r>
              <a:rPr lang="en-US" altLang="ko-KR" dirty="0"/>
              <a:t>.</a:t>
            </a:r>
            <a:endParaRPr lang="ko-KR" altLang="en-US" dirty="0"/>
          </a:p>
        </p:txBody>
      </p:sp>
      <p:sp>
        <p:nvSpPr>
          <p:cNvPr id="4" name="슬라이드 번호 개체 틀 3"/>
          <p:cNvSpPr>
            <a:spLocks noGrp="1"/>
          </p:cNvSpPr>
          <p:nvPr>
            <p:ph type="sldNum" sz="quarter" idx="5"/>
          </p:nvPr>
        </p:nvSpPr>
        <p:spPr/>
        <p:txBody>
          <a:bodyPr/>
          <a:lstStyle/>
          <a:p>
            <a:fld id="{A7842D63-FCB4-4BCB-BD68-DD2F89C9B712}" type="slidenum">
              <a:rPr lang="ko-KR" altLang="en-US" smtClean="0"/>
              <a:t>12</a:t>
            </a:fld>
            <a:endParaRPr lang="ko-KR" altLang="en-US"/>
          </a:p>
        </p:txBody>
      </p:sp>
    </p:spTree>
    <p:extLst>
      <p:ext uri="{BB962C8B-B14F-4D97-AF65-F5344CB8AC3E}">
        <p14:creationId xmlns:p14="http://schemas.microsoft.com/office/powerpoint/2010/main" val="15965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CB53BF3-A5D8-42A3-9EEC-4B863D7479AC}" type="datetimeFigureOut">
              <a:rPr kumimoji="1" lang="ja-JP" altLang="en-US" smtClean="0"/>
              <a:t>2019/12/9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1669062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CB53BF3-A5D8-42A3-9EEC-4B863D7479AC}" type="datetimeFigureOut">
              <a:rPr kumimoji="1" lang="ja-JP" altLang="en-US" smtClean="0"/>
              <a:t>2019/12/9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93872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CB53BF3-A5D8-42A3-9EEC-4B863D7479AC}" type="datetimeFigureOut">
              <a:rPr kumimoji="1" lang="ja-JP" altLang="en-US" smtClean="0"/>
              <a:t>2019/12/9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23493553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CB53BF3-A5D8-42A3-9EEC-4B863D7479AC}" type="datetimeFigureOut">
              <a:rPr kumimoji="1" lang="ja-JP" altLang="en-US" smtClean="0"/>
              <a:t>2019/12/9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11509913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CB53BF3-A5D8-42A3-9EEC-4B863D7479AC}" type="datetimeFigureOut">
              <a:rPr kumimoji="1" lang="ja-JP" altLang="en-US" smtClean="0"/>
              <a:t>2019/12/9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0472035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CB53BF3-A5D8-42A3-9EEC-4B863D7479AC}" type="datetimeFigureOut">
              <a:rPr kumimoji="1" lang="ja-JP" altLang="en-US" smtClean="0"/>
              <a:t>2019/12/9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341033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CB53BF3-A5D8-42A3-9EEC-4B863D7479AC}" type="datetimeFigureOut">
              <a:rPr kumimoji="1" lang="ja-JP" altLang="en-US" smtClean="0"/>
              <a:t>2019/12/9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36423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CB53BF3-A5D8-42A3-9EEC-4B863D7479AC}" type="datetimeFigureOut">
              <a:rPr kumimoji="1" lang="ja-JP" altLang="en-US" smtClean="0"/>
              <a:t>2019/12/9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882796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CB53BF3-A5D8-42A3-9EEC-4B863D7479AC}" type="datetimeFigureOut">
              <a:rPr kumimoji="1" lang="ja-JP" altLang="en-US" smtClean="0"/>
              <a:t>2019/12/9</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2385953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CB53BF3-A5D8-42A3-9EEC-4B863D7479AC}" type="datetimeFigureOut">
              <a:rPr kumimoji="1" lang="ja-JP" altLang="en-US" smtClean="0"/>
              <a:t>2019/12/9</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856524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CB53BF3-A5D8-42A3-9EEC-4B863D7479AC}" type="datetimeFigureOut">
              <a:rPr kumimoji="1" lang="ja-JP" altLang="en-US" smtClean="0"/>
              <a:t>2019/12/9</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38426682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白紙">
    <p:spTree>
      <p:nvGrpSpPr>
        <p:cNvPr id="1" name=""/>
        <p:cNvGrpSpPr/>
        <p:nvPr/>
      </p:nvGrpSpPr>
      <p:grpSpPr>
        <a:xfrm>
          <a:off x="0" y="0"/>
          <a:ext cx="0" cy="0"/>
          <a:chOff x="0" y="0"/>
          <a:chExt cx="0" cy="0"/>
        </a:xfrm>
      </p:grpSpPr>
      <p:sp>
        <p:nvSpPr>
          <p:cNvPr id="5" name="直角三角形 4"/>
          <p:cNvSpPr/>
          <p:nvPr userDrawn="1"/>
        </p:nvSpPr>
        <p:spPr>
          <a:xfrm>
            <a:off x="-19050" y="5791200"/>
            <a:ext cx="1066800" cy="1066800"/>
          </a:xfrm>
          <a:prstGeom prst="rtTriangle">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84990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2_白紙">
    <p:spTree>
      <p:nvGrpSpPr>
        <p:cNvPr id="1" name=""/>
        <p:cNvGrpSpPr/>
        <p:nvPr/>
      </p:nvGrpSpPr>
      <p:grpSpPr>
        <a:xfrm>
          <a:off x="0" y="0"/>
          <a:ext cx="0" cy="0"/>
          <a:chOff x="0" y="0"/>
          <a:chExt cx="0" cy="0"/>
        </a:xfrm>
      </p:grpSpPr>
      <p:sp>
        <p:nvSpPr>
          <p:cNvPr id="5" name="直角三角形 4"/>
          <p:cNvSpPr/>
          <p:nvPr userDrawn="1"/>
        </p:nvSpPr>
        <p:spPr>
          <a:xfrm flipH="1">
            <a:off x="11125200" y="5791200"/>
            <a:ext cx="1066800" cy="1066800"/>
          </a:xfrm>
          <a:prstGeom prst="rtTriangle">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994164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B53BF3-A5D8-42A3-9EEC-4B863D7479AC}" type="datetimeFigureOut">
              <a:rPr kumimoji="1" lang="ja-JP" altLang="en-US" smtClean="0"/>
              <a:t>2019/12/9</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AED8E8-35F4-4F96-8B22-4FCB833312D4}" type="slidenum">
              <a:rPr kumimoji="1" lang="ja-JP" altLang="en-US" smtClean="0"/>
              <a:t>‹#›</a:t>
            </a:fld>
            <a:endParaRPr kumimoji="1" lang="ja-JP" altLang="en-US"/>
          </a:p>
        </p:txBody>
      </p:sp>
    </p:spTree>
    <p:extLst>
      <p:ext uri="{BB962C8B-B14F-4D97-AF65-F5344CB8AC3E}">
        <p14:creationId xmlns:p14="http://schemas.microsoft.com/office/powerpoint/2010/main" val="2600282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61" r:id="rId9"/>
    <p:sldLayoutId id="2147483656" r:id="rId10"/>
    <p:sldLayoutId id="2147483657" r:id="rId11"/>
    <p:sldLayoutId id="2147483658" r:id="rId12"/>
    <p:sldLayoutId id="2147483659" r:id="rId13"/>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s-s-coders.tistory.com/" TargetMode="External"/><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2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rotWithShape="1">
          <a:blip r:embed="rId2" cstate="print">
            <a:extLst>
              <a:ext uri="{28A0092B-C50C-407E-A947-70E740481C1C}">
                <a14:useLocalDpi xmlns:a14="http://schemas.microsoft.com/office/drawing/2010/main" val="0"/>
              </a:ext>
            </a:extLst>
          </a:blip>
          <a:srcRect t="31279" b="31279"/>
          <a:stretch/>
        </p:blipFill>
        <p:spPr>
          <a:xfrm>
            <a:off x="0" y="0"/>
            <a:ext cx="12192000" cy="6858000"/>
          </a:xfrm>
          <a:prstGeom prst="rect">
            <a:avLst/>
          </a:prstGeom>
        </p:spPr>
      </p:pic>
      <p:sp>
        <p:nvSpPr>
          <p:cNvPr id="3" name="正方形/長方形 2"/>
          <p:cNvSpPr/>
          <p:nvPr/>
        </p:nvSpPr>
        <p:spPr>
          <a:xfrm>
            <a:off x="0" y="0"/>
            <a:ext cx="12192000" cy="6858000"/>
          </a:xfrm>
          <a:prstGeom prst="rect">
            <a:avLst/>
          </a:prstGeom>
          <a:solidFill>
            <a:schemeClr val="tx1">
              <a:lumMod val="85000"/>
              <a:lumOff val="1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984665" y="1003514"/>
            <a:ext cx="10222670" cy="3785652"/>
          </a:xfrm>
          <a:prstGeom prst="rect">
            <a:avLst/>
          </a:prstGeom>
          <a:noFill/>
        </p:spPr>
        <p:txBody>
          <a:bodyPr wrap="none" rtlCol="0">
            <a:spAutoFit/>
          </a:bodyPr>
          <a:lstStyle/>
          <a:p>
            <a:pPr algn="ctr"/>
            <a:r>
              <a:rPr lang="en-US" altLang="ja-JP" sz="8000" b="1" dirty="0">
                <a:solidFill>
                  <a:schemeClr val="bg1"/>
                </a:solidFill>
                <a:latin typeface="Century Gothic" panose="020B0502020202020204" pitchFamily="34" charset="0"/>
              </a:rPr>
              <a:t>Computer teaching </a:t>
            </a:r>
          </a:p>
          <a:p>
            <a:pPr algn="ctr"/>
            <a:r>
              <a:rPr lang="en-US" altLang="ja-JP" sz="8000" b="1" dirty="0">
                <a:solidFill>
                  <a:schemeClr val="bg1"/>
                </a:solidFill>
                <a:latin typeface="Century Gothic" panose="020B0502020202020204" pitchFamily="34" charset="0"/>
              </a:rPr>
              <a:t>And </a:t>
            </a:r>
          </a:p>
          <a:p>
            <a:pPr algn="ctr"/>
            <a:r>
              <a:rPr lang="en-US" altLang="ja-JP" sz="8000" b="1" dirty="0">
                <a:solidFill>
                  <a:schemeClr val="bg1"/>
                </a:solidFill>
                <a:latin typeface="Century Gothic" panose="020B0502020202020204" pitchFamily="34" charset="0"/>
              </a:rPr>
              <a:t>Teaching method</a:t>
            </a:r>
            <a:endParaRPr kumimoji="1" lang="ja-JP" altLang="en-US" sz="8000" b="1" dirty="0">
              <a:solidFill>
                <a:schemeClr val="bg1"/>
              </a:solidFill>
              <a:latin typeface="Century Gothic" panose="020B0502020202020204" pitchFamily="34" charset="0"/>
            </a:endParaRPr>
          </a:p>
        </p:txBody>
      </p:sp>
      <p:sp>
        <p:nvSpPr>
          <p:cNvPr id="5" name="TextBox 4">
            <a:extLst>
              <a:ext uri="{FF2B5EF4-FFF2-40B4-BE49-F238E27FC236}">
                <a16:creationId xmlns:a16="http://schemas.microsoft.com/office/drawing/2014/main" id="{C187C559-6538-40D3-BF1B-4C475C1522C8}"/>
              </a:ext>
            </a:extLst>
          </p:cNvPr>
          <p:cNvSpPr txBox="1"/>
          <p:nvPr/>
        </p:nvSpPr>
        <p:spPr>
          <a:xfrm>
            <a:off x="7396579" y="5608014"/>
            <a:ext cx="4589755" cy="369332"/>
          </a:xfrm>
          <a:prstGeom prst="rect">
            <a:avLst/>
          </a:prstGeom>
          <a:noFill/>
        </p:spPr>
        <p:txBody>
          <a:bodyPr wrap="square" rtlCol="0">
            <a:spAutoFit/>
          </a:bodyPr>
          <a:lstStyle/>
          <a:p>
            <a:r>
              <a:rPr lang="en-US" altLang="ko-KR" b="1" dirty="0">
                <a:solidFill>
                  <a:schemeClr val="bg1"/>
                </a:solidFill>
                <a:latin typeface="Century Gothic" panose="020B0502020202020204" pitchFamily="34" charset="0"/>
              </a:rPr>
              <a:t>201511794 Kim Sung Hyeon</a:t>
            </a:r>
            <a:endParaRPr lang="ko-KR" altLang="en-US" dirty="0"/>
          </a:p>
        </p:txBody>
      </p:sp>
    </p:spTree>
    <p:extLst>
      <p:ext uri="{BB962C8B-B14F-4D97-AF65-F5344CB8AC3E}">
        <p14:creationId xmlns:p14="http://schemas.microsoft.com/office/powerpoint/2010/main" val="21662859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rotWithShape="1">
          <a:blip r:embed="rId3" cstate="print">
            <a:extLst>
              <a:ext uri="{28A0092B-C50C-407E-A947-70E740481C1C}">
                <a14:useLocalDpi xmlns:a14="http://schemas.microsoft.com/office/drawing/2010/main" val="0"/>
              </a:ext>
            </a:extLst>
          </a:blip>
          <a:srcRect t="10937" b="46875"/>
          <a:stretch/>
        </p:blipFill>
        <p:spPr>
          <a:xfrm>
            <a:off x="0" y="0"/>
            <a:ext cx="12192000" cy="6858000"/>
          </a:xfrm>
          <a:prstGeom prst="rect">
            <a:avLst/>
          </a:prstGeom>
        </p:spPr>
      </p:pic>
      <p:grpSp>
        <p:nvGrpSpPr>
          <p:cNvPr id="3" name="グループ化 2"/>
          <p:cNvGrpSpPr/>
          <p:nvPr/>
        </p:nvGrpSpPr>
        <p:grpSpPr>
          <a:xfrm>
            <a:off x="0" y="0"/>
            <a:ext cx="10247586" cy="6858000"/>
            <a:chOff x="0" y="0"/>
            <a:chExt cx="8496300" cy="6858000"/>
          </a:xfrm>
        </p:grpSpPr>
        <p:sp>
          <p:nvSpPr>
            <p:cNvPr id="4" name="直角三角形 3"/>
            <p:cNvSpPr/>
            <p:nvPr/>
          </p:nvSpPr>
          <p:spPr>
            <a:xfrm rot="5400000">
              <a:off x="819150" y="-819150"/>
              <a:ext cx="6858000" cy="8496300"/>
            </a:xfrm>
            <a:prstGeom prst="rtTriangle">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400050" y="1028700"/>
              <a:ext cx="2247731" cy="1015663"/>
            </a:xfrm>
            <a:prstGeom prst="rect">
              <a:avLst/>
            </a:prstGeom>
            <a:noFill/>
          </p:spPr>
          <p:txBody>
            <a:bodyPr wrap="none" rtlCol="0">
              <a:spAutoFit/>
            </a:bodyPr>
            <a:lstStyle/>
            <a:p>
              <a:r>
                <a:rPr kumimoji="1" lang="en-US" altLang="ja-JP" sz="6000" b="1" dirty="0">
                  <a:solidFill>
                    <a:schemeClr val="bg1"/>
                  </a:solidFill>
                  <a:latin typeface="Century Gothic" panose="020B0502020202020204" pitchFamily="34" charset="0"/>
                </a:rPr>
                <a:t>Part 3</a:t>
              </a:r>
              <a:endParaRPr kumimoji="1" lang="ja-JP" altLang="en-US" sz="6000" b="1" dirty="0">
                <a:solidFill>
                  <a:schemeClr val="bg1"/>
                </a:solidFill>
                <a:latin typeface="Century Gothic" panose="020B0502020202020204" pitchFamily="34" charset="0"/>
              </a:endParaRPr>
            </a:p>
          </p:txBody>
        </p:sp>
        <p:sp>
          <p:nvSpPr>
            <p:cNvPr id="6" name="テキスト ボックス 5"/>
            <p:cNvSpPr txBox="1"/>
            <p:nvPr/>
          </p:nvSpPr>
          <p:spPr>
            <a:xfrm>
              <a:off x="400050" y="2044363"/>
              <a:ext cx="5820824" cy="707886"/>
            </a:xfrm>
            <a:prstGeom prst="rect">
              <a:avLst/>
            </a:prstGeom>
            <a:noFill/>
          </p:spPr>
          <p:txBody>
            <a:bodyPr wrap="none" rtlCol="0">
              <a:spAutoFit/>
            </a:bodyPr>
            <a:lstStyle/>
            <a:p>
              <a:r>
                <a:rPr kumimoji="1" lang="en-US" altLang="ja-JP" sz="4000" dirty="0">
                  <a:solidFill>
                    <a:schemeClr val="bg1"/>
                  </a:solidFill>
                  <a:latin typeface="Century Gothic" panose="020B0502020202020204" pitchFamily="34" charset="0"/>
                  <a:cs typeface="Ebrima" panose="02000000000000000000" pitchFamily="2" charset="0"/>
                </a:rPr>
                <a:t>Technical Approaches</a:t>
              </a:r>
              <a:endParaRPr kumimoji="1" lang="ja-JP" altLang="en-US" sz="4000" dirty="0">
                <a:solidFill>
                  <a:schemeClr val="bg1"/>
                </a:solidFill>
                <a:latin typeface="Century Gothic" panose="020B0502020202020204" pitchFamily="34" charset="0"/>
                <a:cs typeface="Ebrima" panose="02000000000000000000" pitchFamily="2" charset="0"/>
              </a:endParaRPr>
            </a:p>
          </p:txBody>
        </p:sp>
      </p:grpSp>
    </p:spTree>
    <p:extLst>
      <p:ext uri="{BB962C8B-B14F-4D97-AF65-F5344CB8AC3E}">
        <p14:creationId xmlns:p14="http://schemas.microsoft.com/office/powerpoint/2010/main" val="3938087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p:cNvSpPr/>
          <p:nvPr/>
        </p:nvSpPr>
        <p:spPr>
          <a:xfrm>
            <a:off x="0" y="0"/>
            <a:ext cx="6096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1375779" y="204685"/>
            <a:ext cx="6011582" cy="646331"/>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Technical Approaches</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5" name="直線コネクタ 4"/>
          <p:cNvCxnSpPr/>
          <p:nvPr/>
        </p:nvCxnSpPr>
        <p:spPr>
          <a:xfrm>
            <a:off x="0" y="1009986"/>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a:off x="190501" y="204687"/>
            <a:ext cx="571498" cy="646331"/>
            <a:chOff x="190501" y="204687"/>
            <a:chExt cx="571498" cy="646331"/>
          </a:xfrm>
        </p:grpSpPr>
        <p:sp>
          <p:nvSpPr>
            <p:cNvPr id="7" name="山形 6"/>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山形 7"/>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3" name="グループ化 12"/>
          <p:cNvGrpSpPr/>
          <p:nvPr/>
        </p:nvGrpSpPr>
        <p:grpSpPr>
          <a:xfrm>
            <a:off x="804281" y="204686"/>
            <a:ext cx="571498" cy="646331"/>
            <a:chOff x="190501" y="204687"/>
            <a:chExt cx="571498" cy="646331"/>
          </a:xfrm>
        </p:grpSpPr>
        <p:sp>
          <p:nvSpPr>
            <p:cNvPr id="14" name="山形 13"/>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山形 14"/>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0" name="グループ化 9"/>
          <p:cNvGrpSpPr/>
          <p:nvPr/>
        </p:nvGrpSpPr>
        <p:grpSpPr>
          <a:xfrm>
            <a:off x="619124" y="4896306"/>
            <a:ext cx="2908395" cy="861775"/>
            <a:chOff x="587489" y="4896306"/>
            <a:chExt cx="2908395" cy="861775"/>
          </a:xfrm>
        </p:grpSpPr>
        <p:sp>
          <p:nvSpPr>
            <p:cNvPr id="26" name="テキスト ボックス 25"/>
            <p:cNvSpPr txBox="1"/>
            <p:nvPr/>
          </p:nvSpPr>
          <p:spPr>
            <a:xfrm>
              <a:off x="862518" y="4896306"/>
              <a:ext cx="2358338" cy="400110"/>
            </a:xfrm>
            <a:prstGeom prst="rect">
              <a:avLst/>
            </a:prstGeom>
            <a:noFill/>
          </p:spPr>
          <p:txBody>
            <a:bodyPr wrap="none" rtlCol="0">
              <a:spAutoFit/>
            </a:bodyPr>
            <a:lstStyle/>
            <a:p>
              <a:pPr algn="ctr"/>
              <a:r>
                <a:rPr lang="en-US" altLang="ja-JP" sz="2000" b="1"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Plugin inside blog</a:t>
              </a:r>
              <a:endParaRPr kumimoji="1" lang="ja-JP" altLang="en-US" sz="2000" b="1" dirty="0">
                <a:solidFill>
                  <a:schemeClr val="tx1">
                    <a:lumMod val="75000"/>
                    <a:lumOff val="25000"/>
                  </a:schemeClr>
                </a:solidFill>
                <a:latin typeface="Century Gothic" panose="020B0502020202020204" pitchFamily="34" charset="0"/>
                <a:cs typeface="Ebrima" panose="02000000000000000000" pitchFamily="2" charset="0"/>
              </a:endParaRPr>
            </a:p>
          </p:txBody>
        </p:sp>
        <p:sp>
          <p:nvSpPr>
            <p:cNvPr id="27" name="テキスト ボックス 26"/>
            <p:cNvSpPr txBox="1"/>
            <p:nvPr/>
          </p:nvSpPr>
          <p:spPr>
            <a:xfrm>
              <a:off x="587489" y="5296416"/>
              <a:ext cx="2908395" cy="461665"/>
            </a:xfrm>
            <a:prstGeom prst="rect">
              <a:avLst/>
            </a:prstGeom>
            <a:noFill/>
          </p:spPr>
          <p:txBody>
            <a:bodyPr wrap="square" rtlCol="0">
              <a:spAutoFit/>
            </a:bodyPr>
            <a:lstStyle/>
            <a:p>
              <a:pPr algn="just"/>
              <a:r>
                <a:rPr lang="en-US" altLang="ja-JP" sz="1200" dirty="0"/>
                <a:t>Two + buttons provide shortcuts to the table of contents and practice environment.</a:t>
              </a:r>
              <a:endParaRPr kumimoji="1" lang="ja-JP" altLang="en-US" sz="1200" dirty="0"/>
            </a:p>
          </p:txBody>
        </p:sp>
      </p:grpSp>
      <p:grpSp>
        <p:nvGrpSpPr>
          <p:cNvPr id="29" name="グループ化 28"/>
          <p:cNvGrpSpPr/>
          <p:nvPr/>
        </p:nvGrpSpPr>
        <p:grpSpPr>
          <a:xfrm>
            <a:off x="4140977" y="4896306"/>
            <a:ext cx="3910045" cy="1600439"/>
            <a:chOff x="86665" y="4896306"/>
            <a:chExt cx="3910045" cy="1600439"/>
          </a:xfrm>
        </p:grpSpPr>
        <p:sp>
          <p:nvSpPr>
            <p:cNvPr id="30" name="テキスト ボックス 29"/>
            <p:cNvSpPr txBox="1"/>
            <p:nvPr/>
          </p:nvSpPr>
          <p:spPr>
            <a:xfrm>
              <a:off x="86665" y="4896306"/>
              <a:ext cx="3910045" cy="400110"/>
            </a:xfrm>
            <a:prstGeom prst="rect">
              <a:avLst/>
            </a:prstGeom>
            <a:noFill/>
          </p:spPr>
          <p:txBody>
            <a:bodyPr wrap="none" rtlCol="0">
              <a:spAutoFit/>
            </a:bodyPr>
            <a:lstStyle/>
            <a:p>
              <a:pPr algn="ctr"/>
              <a:r>
                <a:rPr lang="en-US" altLang="ja-JP" sz="2000" b="1"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Contents List &amp; Practice Button</a:t>
              </a:r>
              <a:endParaRPr kumimoji="1" lang="ja-JP" altLang="en-US" sz="2000" b="1" dirty="0">
                <a:solidFill>
                  <a:schemeClr val="tx1">
                    <a:lumMod val="75000"/>
                    <a:lumOff val="25000"/>
                  </a:schemeClr>
                </a:solidFill>
                <a:latin typeface="Century Gothic" panose="020B0502020202020204" pitchFamily="34" charset="0"/>
                <a:cs typeface="Ebrima" panose="02000000000000000000" pitchFamily="2" charset="0"/>
              </a:endParaRPr>
            </a:p>
          </p:txBody>
        </p:sp>
        <p:sp>
          <p:nvSpPr>
            <p:cNvPr id="31" name="テキスト ボックス 30"/>
            <p:cNvSpPr txBox="1"/>
            <p:nvPr/>
          </p:nvSpPr>
          <p:spPr>
            <a:xfrm>
              <a:off x="587489" y="5296416"/>
              <a:ext cx="2908395" cy="1200329"/>
            </a:xfrm>
            <a:prstGeom prst="rect">
              <a:avLst/>
            </a:prstGeom>
            <a:noFill/>
          </p:spPr>
          <p:txBody>
            <a:bodyPr wrap="square" rtlCol="0">
              <a:spAutoFit/>
            </a:bodyPr>
            <a:lstStyle/>
            <a:p>
              <a:pPr algn="just"/>
              <a:r>
                <a:rPr lang="en-US" altLang="ja-JP" sz="1200" dirty="0"/>
                <a:t>The blue button is SSC and shows the contents of past blog posts. And The red button is Oracle's red button, which opens the practice window for ORACLE Live SQL.</a:t>
              </a:r>
            </a:p>
            <a:p>
              <a:pPr algn="just"/>
              <a:r>
                <a:rPr lang="en-US" altLang="ja-JP" sz="1200" dirty="0"/>
                <a:t>When you press the red button, you will see it next to it.</a:t>
              </a:r>
            </a:p>
          </p:txBody>
        </p:sp>
      </p:grpSp>
      <p:grpSp>
        <p:nvGrpSpPr>
          <p:cNvPr id="32" name="グループ化 31"/>
          <p:cNvGrpSpPr/>
          <p:nvPr/>
        </p:nvGrpSpPr>
        <p:grpSpPr>
          <a:xfrm>
            <a:off x="8696113" y="4896306"/>
            <a:ext cx="2908395" cy="1600439"/>
            <a:chOff x="587489" y="4896306"/>
            <a:chExt cx="2908395" cy="1600439"/>
          </a:xfrm>
        </p:grpSpPr>
        <p:sp>
          <p:nvSpPr>
            <p:cNvPr id="33" name="テキスト ボックス 32"/>
            <p:cNvSpPr txBox="1"/>
            <p:nvPr/>
          </p:nvSpPr>
          <p:spPr>
            <a:xfrm>
              <a:off x="863320" y="4896306"/>
              <a:ext cx="2356735" cy="400110"/>
            </a:xfrm>
            <a:prstGeom prst="rect">
              <a:avLst/>
            </a:prstGeom>
            <a:noFill/>
          </p:spPr>
          <p:txBody>
            <a:bodyPr wrap="none" rtlCol="0">
              <a:spAutoFit/>
            </a:bodyPr>
            <a:lstStyle/>
            <a:p>
              <a:pPr algn="ctr"/>
              <a:r>
                <a:rPr lang="en-US" altLang="ja-JP" sz="2000" b="1"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Link to the tutorial</a:t>
              </a:r>
              <a:endParaRPr kumimoji="1" lang="ja-JP" altLang="en-US" sz="2000" b="1" dirty="0">
                <a:solidFill>
                  <a:schemeClr val="tx1">
                    <a:lumMod val="75000"/>
                    <a:lumOff val="25000"/>
                  </a:schemeClr>
                </a:solidFill>
                <a:latin typeface="Century Gothic" panose="020B0502020202020204" pitchFamily="34" charset="0"/>
                <a:cs typeface="Ebrima" panose="02000000000000000000" pitchFamily="2" charset="0"/>
              </a:endParaRPr>
            </a:p>
          </p:txBody>
        </p:sp>
        <p:sp>
          <p:nvSpPr>
            <p:cNvPr id="34" name="テキスト ボックス 33"/>
            <p:cNvSpPr txBox="1"/>
            <p:nvPr/>
          </p:nvSpPr>
          <p:spPr>
            <a:xfrm>
              <a:off x="587489" y="5296416"/>
              <a:ext cx="2908395" cy="1200329"/>
            </a:xfrm>
            <a:prstGeom prst="rect">
              <a:avLst/>
            </a:prstGeom>
            <a:noFill/>
          </p:spPr>
          <p:txBody>
            <a:bodyPr wrap="square" rtlCol="0">
              <a:spAutoFit/>
            </a:bodyPr>
            <a:lstStyle/>
            <a:p>
              <a:pPr algn="just"/>
              <a:r>
                <a:rPr lang="en-US" altLang="ja-JP" sz="1200" dirty="0"/>
                <a:t>The learner can create a practice environment as shown above by pressing the red button. The learner can press the "login and Run Tutorial" button to set up the training environment for the particular post and make basic settings.</a:t>
              </a:r>
              <a:endParaRPr kumimoji="1" lang="ja-JP" altLang="en-US" sz="1200" dirty="0"/>
            </a:p>
          </p:txBody>
        </p:sp>
      </p:grpSp>
      <p:pic>
        <p:nvPicPr>
          <p:cNvPr id="6" name="그림 5">
            <a:extLst>
              <a:ext uri="{FF2B5EF4-FFF2-40B4-BE49-F238E27FC236}">
                <a16:creationId xmlns:a16="http://schemas.microsoft.com/office/drawing/2014/main" id="{130824A2-3947-4F04-98B2-190A6B96B8D5}"/>
              </a:ext>
            </a:extLst>
          </p:cNvPr>
          <p:cNvPicPr>
            <a:picLocks noChangeAspect="1"/>
          </p:cNvPicPr>
          <p:nvPr/>
        </p:nvPicPr>
        <p:blipFill rotWithShape="1">
          <a:blip r:embed="rId3"/>
          <a:srcRect l="3237" t="2731" r="7124"/>
          <a:stretch/>
        </p:blipFill>
        <p:spPr>
          <a:xfrm>
            <a:off x="5549460" y="1941860"/>
            <a:ext cx="1093076" cy="2220184"/>
          </a:xfrm>
          <a:prstGeom prst="rect">
            <a:avLst/>
          </a:prstGeom>
        </p:spPr>
      </p:pic>
      <p:pic>
        <p:nvPicPr>
          <p:cNvPr id="11" name="그림 10">
            <a:extLst>
              <a:ext uri="{FF2B5EF4-FFF2-40B4-BE49-F238E27FC236}">
                <a16:creationId xmlns:a16="http://schemas.microsoft.com/office/drawing/2014/main" id="{AC1E01D7-5DE3-44DD-ADFF-4280AD0CF3F2}"/>
              </a:ext>
            </a:extLst>
          </p:cNvPr>
          <p:cNvPicPr>
            <a:picLocks noChangeAspect="1"/>
          </p:cNvPicPr>
          <p:nvPr/>
        </p:nvPicPr>
        <p:blipFill>
          <a:blip r:embed="rId4"/>
          <a:stretch>
            <a:fillRect/>
          </a:stretch>
        </p:blipFill>
        <p:spPr>
          <a:xfrm>
            <a:off x="8393736" y="1703789"/>
            <a:ext cx="3513147" cy="2698763"/>
          </a:xfrm>
          <a:prstGeom prst="rect">
            <a:avLst/>
          </a:prstGeom>
        </p:spPr>
      </p:pic>
      <p:pic>
        <p:nvPicPr>
          <p:cNvPr id="25" name="그림 24">
            <a:extLst>
              <a:ext uri="{FF2B5EF4-FFF2-40B4-BE49-F238E27FC236}">
                <a16:creationId xmlns:a16="http://schemas.microsoft.com/office/drawing/2014/main" id="{AD9E413D-3AD1-4153-91F5-922121B6CE9B}"/>
              </a:ext>
            </a:extLst>
          </p:cNvPr>
          <p:cNvPicPr>
            <a:picLocks noChangeAspect="1"/>
          </p:cNvPicPr>
          <p:nvPr/>
        </p:nvPicPr>
        <p:blipFill>
          <a:blip r:embed="rId5"/>
          <a:stretch>
            <a:fillRect/>
          </a:stretch>
        </p:blipFill>
        <p:spPr>
          <a:xfrm>
            <a:off x="820756" y="1384654"/>
            <a:ext cx="2441859" cy="3337031"/>
          </a:xfrm>
          <a:prstGeom prst="rect">
            <a:avLst/>
          </a:prstGeom>
        </p:spPr>
      </p:pic>
    </p:spTree>
    <p:extLst>
      <p:ext uri="{BB962C8B-B14F-4D97-AF65-F5344CB8AC3E}">
        <p14:creationId xmlns:p14="http://schemas.microsoft.com/office/powerpoint/2010/main" val="8411728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p:cNvSpPr/>
          <p:nvPr/>
        </p:nvSpPr>
        <p:spPr>
          <a:xfrm>
            <a:off x="0" y="0"/>
            <a:ext cx="6096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1375779" y="204685"/>
            <a:ext cx="6011582" cy="646331"/>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Technical Approaches</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5" name="直線コネクタ 4"/>
          <p:cNvCxnSpPr/>
          <p:nvPr/>
        </p:nvCxnSpPr>
        <p:spPr>
          <a:xfrm>
            <a:off x="0" y="1009986"/>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a:off x="190501" y="204687"/>
            <a:ext cx="571498" cy="646331"/>
            <a:chOff x="190501" y="204687"/>
            <a:chExt cx="571498" cy="646331"/>
          </a:xfrm>
        </p:grpSpPr>
        <p:sp>
          <p:nvSpPr>
            <p:cNvPr id="7" name="山形 6"/>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山形 7"/>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3" name="グループ化 12"/>
          <p:cNvGrpSpPr/>
          <p:nvPr/>
        </p:nvGrpSpPr>
        <p:grpSpPr>
          <a:xfrm>
            <a:off x="804281" y="204686"/>
            <a:ext cx="571498" cy="646331"/>
            <a:chOff x="190501" y="204687"/>
            <a:chExt cx="571498" cy="646331"/>
          </a:xfrm>
        </p:grpSpPr>
        <p:sp>
          <p:nvSpPr>
            <p:cNvPr id="14" name="山形 13"/>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山形 14"/>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29" name="グループ化 28"/>
          <p:cNvGrpSpPr/>
          <p:nvPr/>
        </p:nvGrpSpPr>
        <p:grpSpPr>
          <a:xfrm>
            <a:off x="6503227" y="5296417"/>
            <a:ext cx="5101284" cy="946414"/>
            <a:chOff x="587489" y="4896306"/>
            <a:chExt cx="2908395" cy="1261884"/>
          </a:xfrm>
        </p:grpSpPr>
        <p:sp>
          <p:nvSpPr>
            <p:cNvPr id="30" name="テキスト ボックス 29"/>
            <p:cNvSpPr txBox="1"/>
            <p:nvPr/>
          </p:nvSpPr>
          <p:spPr>
            <a:xfrm>
              <a:off x="868121" y="4896306"/>
              <a:ext cx="2347130" cy="533480"/>
            </a:xfrm>
            <a:prstGeom prst="rect">
              <a:avLst/>
            </a:prstGeom>
            <a:noFill/>
          </p:spPr>
          <p:txBody>
            <a:bodyPr wrap="none" rtlCol="0">
              <a:spAutoFit/>
            </a:bodyPr>
            <a:lstStyle/>
            <a:p>
              <a:pPr algn="ctr"/>
              <a:r>
                <a:rPr lang="en-US" altLang="ja-JP" sz="2000" b="1"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Direct execution and apply SQL</a:t>
              </a:r>
              <a:endParaRPr kumimoji="1" lang="ja-JP" altLang="en-US" sz="2000" b="1" dirty="0">
                <a:solidFill>
                  <a:schemeClr val="tx1">
                    <a:lumMod val="75000"/>
                    <a:lumOff val="25000"/>
                  </a:schemeClr>
                </a:solidFill>
                <a:latin typeface="Century Gothic" panose="020B0502020202020204" pitchFamily="34" charset="0"/>
                <a:cs typeface="Ebrima" panose="02000000000000000000" pitchFamily="2" charset="0"/>
              </a:endParaRPr>
            </a:p>
          </p:txBody>
        </p:sp>
        <p:sp>
          <p:nvSpPr>
            <p:cNvPr id="31" name="テキスト ボックス 30"/>
            <p:cNvSpPr txBox="1"/>
            <p:nvPr/>
          </p:nvSpPr>
          <p:spPr>
            <a:xfrm>
              <a:off x="587489" y="5296416"/>
              <a:ext cx="2908395" cy="861774"/>
            </a:xfrm>
            <a:prstGeom prst="rect">
              <a:avLst/>
            </a:prstGeom>
            <a:noFill/>
          </p:spPr>
          <p:txBody>
            <a:bodyPr wrap="square" rtlCol="0">
              <a:spAutoFit/>
            </a:bodyPr>
            <a:lstStyle/>
            <a:p>
              <a:pPr algn="just"/>
              <a:r>
                <a:rPr lang="en-US" altLang="ja-JP" sz="1200" dirty="0"/>
                <a:t>Learner can execute content. After learning, you can change the method as you want and apply it. In addition, the code learned by the learner can be stored in My Script. And you can review at any time.</a:t>
              </a:r>
              <a:endParaRPr kumimoji="1" lang="ja-JP" altLang="en-US" sz="1200" dirty="0"/>
            </a:p>
          </p:txBody>
        </p:sp>
      </p:grpSp>
      <p:pic>
        <p:nvPicPr>
          <p:cNvPr id="4" name="그림 3">
            <a:extLst>
              <a:ext uri="{FF2B5EF4-FFF2-40B4-BE49-F238E27FC236}">
                <a16:creationId xmlns:a16="http://schemas.microsoft.com/office/drawing/2014/main" id="{0E382AE8-9327-4804-8A68-8D7904395029}"/>
              </a:ext>
            </a:extLst>
          </p:cNvPr>
          <p:cNvPicPr>
            <a:picLocks noChangeAspect="1"/>
          </p:cNvPicPr>
          <p:nvPr/>
        </p:nvPicPr>
        <p:blipFill>
          <a:blip r:embed="rId3"/>
          <a:stretch>
            <a:fillRect/>
          </a:stretch>
        </p:blipFill>
        <p:spPr>
          <a:xfrm>
            <a:off x="587490" y="1334221"/>
            <a:ext cx="4730744" cy="3845056"/>
          </a:xfrm>
          <a:prstGeom prst="rect">
            <a:avLst/>
          </a:prstGeom>
        </p:spPr>
      </p:pic>
      <p:pic>
        <p:nvPicPr>
          <p:cNvPr id="12" name="그림 11">
            <a:extLst>
              <a:ext uri="{FF2B5EF4-FFF2-40B4-BE49-F238E27FC236}">
                <a16:creationId xmlns:a16="http://schemas.microsoft.com/office/drawing/2014/main" id="{38F357D1-1A29-46D7-A76A-4A7DFDD05EC4}"/>
              </a:ext>
            </a:extLst>
          </p:cNvPr>
          <p:cNvPicPr>
            <a:picLocks noChangeAspect="1"/>
          </p:cNvPicPr>
          <p:nvPr/>
        </p:nvPicPr>
        <p:blipFill>
          <a:blip r:embed="rId4"/>
          <a:stretch>
            <a:fillRect/>
          </a:stretch>
        </p:blipFill>
        <p:spPr>
          <a:xfrm>
            <a:off x="6427969" y="1334221"/>
            <a:ext cx="5144907" cy="3812154"/>
          </a:xfrm>
          <a:prstGeom prst="rect">
            <a:avLst/>
          </a:prstGeom>
        </p:spPr>
      </p:pic>
      <p:grpSp>
        <p:nvGrpSpPr>
          <p:cNvPr id="28" name="グループ化 28">
            <a:extLst>
              <a:ext uri="{FF2B5EF4-FFF2-40B4-BE49-F238E27FC236}">
                <a16:creationId xmlns:a16="http://schemas.microsoft.com/office/drawing/2014/main" id="{31CF2EFA-EE2A-4517-BD98-D8203BCEA1AE}"/>
              </a:ext>
            </a:extLst>
          </p:cNvPr>
          <p:cNvGrpSpPr/>
          <p:nvPr/>
        </p:nvGrpSpPr>
        <p:grpSpPr>
          <a:xfrm>
            <a:off x="587490" y="5296417"/>
            <a:ext cx="5101284" cy="761748"/>
            <a:chOff x="587489" y="4896306"/>
            <a:chExt cx="2908395" cy="1015663"/>
          </a:xfrm>
        </p:grpSpPr>
        <p:sp>
          <p:nvSpPr>
            <p:cNvPr id="35" name="テキスト ボックス 29">
              <a:extLst>
                <a:ext uri="{FF2B5EF4-FFF2-40B4-BE49-F238E27FC236}">
                  <a16:creationId xmlns:a16="http://schemas.microsoft.com/office/drawing/2014/main" id="{06C409E3-81C2-442A-A3F5-C325E3B13DC2}"/>
                </a:ext>
              </a:extLst>
            </p:cNvPr>
            <p:cNvSpPr txBox="1"/>
            <p:nvPr/>
          </p:nvSpPr>
          <p:spPr>
            <a:xfrm>
              <a:off x="1520205" y="4896306"/>
              <a:ext cx="1042966" cy="533480"/>
            </a:xfrm>
            <a:prstGeom prst="rect">
              <a:avLst/>
            </a:prstGeom>
            <a:noFill/>
          </p:spPr>
          <p:txBody>
            <a:bodyPr wrap="none" rtlCol="0">
              <a:spAutoFit/>
            </a:bodyPr>
            <a:lstStyle/>
            <a:p>
              <a:pPr algn="ctr"/>
              <a:r>
                <a:rPr kumimoji="1" lang="en-US" altLang="ja-JP" sz="2000" b="1" dirty="0">
                  <a:solidFill>
                    <a:schemeClr val="tx1">
                      <a:lumMod val="75000"/>
                      <a:lumOff val="25000"/>
                    </a:schemeClr>
                  </a:solidFill>
                  <a:latin typeface="Century Gothic" panose="020B0502020202020204" pitchFamily="34" charset="0"/>
                  <a:cs typeface="Ebrima" panose="02000000000000000000" pitchFamily="2" charset="0"/>
                </a:rPr>
                <a:t>Tutorial Setup</a:t>
              </a:r>
              <a:endParaRPr kumimoji="1" lang="ja-JP" altLang="en-US" sz="2000" b="1" dirty="0">
                <a:solidFill>
                  <a:schemeClr val="tx1">
                    <a:lumMod val="75000"/>
                    <a:lumOff val="25000"/>
                  </a:schemeClr>
                </a:solidFill>
                <a:latin typeface="Century Gothic" panose="020B0502020202020204" pitchFamily="34" charset="0"/>
                <a:cs typeface="Ebrima" panose="02000000000000000000" pitchFamily="2" charset="0"/>
              </a:endParaRPr>
            </a:p>
          </p:txBody>
        </p:sp>
        <p:sp>
          <p:nvSpPr>
            <p:cNvPr id="36" name="テキスト ボックス 30">
              <a:extLst>
                <a:ext uri="{FF2B5EF4-FFF2-40B4-BE49-F238E27FC236}">
                  <a16:creationId xmlns:a16="http://schemas.microsoft.com/office/drawing/2014/main" id="{92546F72-48F7-4777-9C65-F31C93C5FDE6}"/>
                </a:ext>
              </a:extLst>
            </p:cNvPr>
            <p:cNvSpPr txBox="1"/>
            <p:nvPr/>
          </p:nvSpPr>
          <p:spPr>
            <a:xfrm>
              <a:off x="587489" y="5296416"/>
              <a:ext cx="2908395" cy="615553"/>
            </a:xfrm>
            <a:prstGeom prst="rect">
              <a:avLst/>
            </a:prstGeom>
            <a:noFill/>
          </p:spPr>
          <p:txBody>
            <a:bodyPr wrap="square" rtlCol="0">
              <a:spAutoFit/>
            </a:bodyPr>
            <a:lstStyle/>
            <a:p>
              <a:pPr algn="just"/>
              <a:r>
                <a:rPr lang="en-US" altLang="ja-JP" sz="1200" dirty="0"/>
                <a:t>Press the “View SQL to be Executed” button to see all the exercises. And you can copy all or press  auto </a:t>
              </a:r>
              <a:r>
                <a:rPr lang="en-US" altLang="ja-JP" sz="1200" dirty="0" err="1"/>
                <a:t>exctue</a:t>
              </a:r>
              <a:r>
                <a:rPr lang="en-US" altLang="ja-JP" sz="1200" dirty="0"/>
                <a:t> button to execute all DDL.</a:t>
              </a:r>
              <a:endParaRPr kumimoji="1" lang="ja-JP" altLang="en-US" sz="1200" dirty="0"/>
            </a:p>
          </p:txBody>
        </p:sp>
      </p:grpSp>
    </p:spTree>
    <p:extLst>
      <p:ext uri="{BB962C8B-B14F-4D97-AF65-F5344CB8AC3E}">
        <p14:creationId xmlns:p14="http://schemas.microsoft.com/office/powerpoint/2010/main" val="4387292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rotWithShape="1">
          <a:blip r:embed="rId3" cstate="print">
            <a:extLst>
              <a:ext uri="{28A0092B-C50C-407E-A947-70E740481C1C}">
                <a14:useLocalDpi xmlns:a14="http://schemas.microsoft.com/office/drawing/2010/main" val="0"/>
              </a:ext>
            </a:extLst>
          </a:blip>
          <a:srcRect t="4761" b="4761"/>
          <a:stretch/>
        </p:blipFill>
        <p:spPr>
          <a:xfrm>
            <a:off x="0" y="0"/>
            <a:ext cx="12192000" cy="6858000"/>
          </a:xfrm>
          <a:prstGeom prst="rect">
            <a:avLst/>
          </a:prstGeom>
        </p:spPr>
      </p:pic>
      <p:grpSp>
        <p:nvGrpSpPr>
          <p:cNvPr id="3" name="グループ化 2"/>
          <p:cNvGrpSpPr/>
          <p:nvPr/>
        </p:nvGrpSpPr>
        <p:grpSpPr>
          <a:xfrm>
            <a:off x="-1" y="0"/>
            <a:ext cx="9007367" cy="6858000"/>
            <a:chOff x="0" y="0"/>
            <a:chExt cx="8496300" cy="6858000"/>
          </a:xfrm>
        </p:grpSpPr>
        <p:sp>
          <p:nvSpPr>
            <p:cNvPr id="4" name="直角三角形 3"/>
            <p:cNvSpPr/>
            <p:nvPr/>
          </p:nvSpPr>
          <p:spPr>
            <a:xfrm rot="5400000">
              <a:off x="819150" y="-819150"/>
              <a:ext cx="6858000" cy="8496300"/>
            </a:xfrm>
            <a:prstGeom prst="rtTriangle">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 name="テキスト ボックス 4"/>
            <p:cNvSpPr txBox="1"/>
            <p:nvPr/>
          </p:nvSpPr>
          <p:spPr>
            <a:xfrm>
              <a:off x="400050" y="1028700"/>
              <a:ext cx="2247731" cy="1015663"/>
            </a:xfrm>
            <a:prstGeom prst="rect">
              <a:avLst/>
            </a:prstGeom>
            <a:noFill/>
          </p:spPr>
          <p:txBody>
            <a:bodyPr wrap="none" rtlCol="0">
              <a:spAutoFit/>
            </a:bodyPr>
            <a:lstStyle/>
            <a:p>
              <a:r>
                <a:rPr kumimoji="1" lang="en-US" altLang="ja-JP" sz="6000" b="1" dirty="0">
                  <a:solidFill>
                    <a:schemeClr val="bg1"/>
                  </a:solidFill>
                  <a:latin typeface="Century Gothic" panose="020B0502020202020204" pitchFamily="34" charset="0"/>
                </a:rPr>
                <a:t>Part 4</a:t>
              </a:r>
              <a:endParaRPr kumimoji="1" lang="ja-JP" altLang="en-US" sz="6000" b="1" dirty="0">
                <a:solidFill>
                  <a:schemeClr val="bg1"/>
                </a:solidFill>
                <a:latin typeface="Century Gothic" panose="020B0502020202020204" pitchFamily="34" charset="0"/>
              </a:endParaRPr>
            </a:p>
          </p:txBody>
        </p:sp>
        <p:sp>
          <p:nvSpPr>
            <p:cNvPr id="6" name="テキスト ボックス 5"/>
            <p:cNvSpPr txBox="1"/>
            <p:nvPr/>
          </p:nvSpPr>
          <p:spPr>
            <a:xfrm>
              <a:off x="400050" y="2044363"/>
              <a:ext cx="5160387" cy="707886"/>
            </a:xfrm>
            <a:prstGeom prst="rect">
              <a:avLst/>
            </a:prstGeom>
            <a:noFill/>
          </p:spPr>
          <p:txBody>
            <a:bodyPr wrap="none" rtlCol="0">
              <a:spAutoFit/>
            </a:bodyPr>
            <a:lstStyle/>
            <a:p>
              <a:r>
                <a:rPr kumimoji="1" lang="en-US" altLang="ja-JP" sz="4000" dirty="0">
                  <a:solidFill>
                    <a:schemeClr val="bg1"/>
                  </a:solidFill>
                  <a:latin typeface="Century Gothic" panose="020B0502020202020204" pitchFamily="34" charset="0"/>
                  <a:ea typeface="Ebrima" panose="02000000000000000000" pitchFamily="2" charset="0"/>
                  <a:cs typeface="Ebrima" panose="02000000000000000000" pitchFamily="2" charset="0"/>
                </a:rPr>
                <a:t>Visualization of Task</a:t>
              </a:r>
              <a:endParaRPr kumimoji="1" lang="ja-JP" altLang="en-US" sz="4000" dirty="0">
                <a:solidFill>
                  <a:schemeClr val="bg1"/>
                </a:solidFill>
                <a:latin typeface="Century Gothic" panose="020B0502020202020204" pitchFamily="34" charset="0"/>
                <a:cs typeface="Ebrima" panose="02000000000000000000" pitchFamily="2" charset="0"/>
              </a:endParaRPr>
            </a:p>
          </p:txBody>
        </p:sp>
      </p:grpSp>
    </p:spTree>
    <p:extLst>
      <p:ext uri="{BB962C8B-B14F-4D97-AF65-F5344CB8AC3E}">
        <p14:creationId xmlns:p14="http://schemas.microsoft.com/office/powerpoint/2010/main" val="2324167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0" y="0"/>
            <a:ext cx="6096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1232904" y="204686"/>
            <a:ext cx="5593198" cy="646331"/>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Visualization of Task</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6" name="直線コネクタ 5"/>
          <p:cNvCxnSpPr/>
          <p:nvPr/>
        </p:nvCxnSpPr>
        <p:spPr>
          <a:xfrm>
            <a:off x="0" y="1009986"/>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7" name="グループ化 6"/>
          <p:cNvGrpSpPr/>
          <p:nvPr/>
        </p:nvGrpSpPr>
        <p:grpSpPr>
          <a:xfrm>
            <a:off x="190501" y="204687"/>
            <a:ext cx="571498" cy="646331"/>
            <a:chOff x="190501" y="204687"/>
            <a:chExt cx="571498" cy="646331"/>
          </a:xfrm>
        </p:grpSpPr>
        <p:sp>
          <p:nvSpPr>
            <p:cNvPr id="10" name="山形 9"/>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山形 10"/>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2" name="グループ化 11"/>
          <p:cNvGrpSpPr/>
          <p:nvPr/>
        </p:nvGrpSpPr>
        <p:grpSpPr>
          <a:xfrm>
            <a:off x="804281" y="204686"/>
            <a:ext cx="571498" cy="646331"/>
            <a:chOff x="190501" y="204687"/>
            <a:chExt cx="571498" cy="646331"/>
          </a:xfrm>
        </p:grpSpPr>
        <p:sp>
          <p:nvSpPr>
            <p:cNvPr id="13" name="山形 12"/>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山形 13"/>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6" name="グループ化 28">
            <a:extLst>
              <a:ext uri="{FF2B5EF4-FFF2-40B4-BE49-F238E27FC236}">
                <a16:creationId xmlns:a16="http://schemas.microsoft.com/office/drawing/2014/main" id="{3B165706-FD08-46C2-A384-B80DD13BB493}"/>
              </a:ext>
            </a:extLst>
          </p:cNvPr>
          <p:cNvGrpSpPr/>
          <p:nvPr/>
        </p:nvGrpSpPr>
        <p:grpSpPr>
          <a:xfrm>
            <a:off x="2809633" y="5261231"/>
            <a:ext cx="6572734" cy="924498"/>
            <a:chOff x="587489" y="4896306"/>
            <a:chExt cx="2908395" cy="799210"/>
          </a:xfrm>
        </p:grpSpPr>
        <p:sp>
          <p:nvSpPr>
            <p:cNvPr id="17" name="テキスト ボックス 29">
              <a:extLst>
                <a:ext uri="{FF2B5EF4-FFF2-40B4-BE49-F238E27FC236}">
                  <a16:creationId xmlns:a16="http://schemas.microsoft.com/office/drawing/2014/main" id="{7DE8B4C0-683E-4BD3-978F-DE61D2F87E73}"/>
                </a:ext>
              </a:extLst>
            </p:cNvPr>
            <p:cNvSpPr txBox="1"/>
            <p:nvPr/>
          </p:nvSpPr>
          <p:spPr>
            <a:xfrm>
              <a:off x="985085" y="4896306"/>
              <a:ext cx="2113203" cy="345887"/>
            </a:xfrm>
            <a:prstGeom prst="rect">
              <a:avLst/>
            </a:prstGeom>
            <a:noFill/>
          </p:spPr>
          <p:txBody>
            <a:bodyPr wrap="none" rtlCol="0">
              <a:spAutoFit/>
            </a:bodyPr>
            <a:lstStyle/>
            <a:p>
              <a:pPr algn="ctr"/>
              <a:r>
                <a:rPr lang="en-US" altLang="ja-JP" sz="2000" b="1"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Use Colors for Intuitive Understanding</a:t>
              </a:r>
              <a:endParaRPr kumimoji="1" lang="ja-JP" altLang="en-US" sz="2000" b="1" dirty="0">
                <a:solidFill>
                  <a:schemeClr val="tx1">
                    <a:lumMod val="75000"/>
                    <a:lumOff val="25000"/>
                  </a:schemeClr>
                </a:solidFill>
                <a:latin typeface="Century Gothic" panose="020B0502020202020204" pitchFamily="34" charset="0"/>
                <a:cs typeface="Ebrima" panose="02000000000000000000" pitchFamily="2" charset="0"/>
              </a:endParaRPr>
            </a:p>
          </p:txBody>
        </p:sp>
        <p:sp>
          <p:nvSpPr>
            <p:cNvPr id="18" name="テキスト ボックス 30">
              <a:extLst>
                <a:ext uri="{FF2B5EF4-FFF2-40B4-BE49-F238E27FC236}">
                  <a16:creationId xmlns:a16="http://schemas.microsoft.com/office/drawing/2014/main" id="{0FDF9397-A3A5-4531-8D2F-82D03E7FF534}"/>
                </a:ext>
              </a:extLst>
            </p:cNvPr>
            <p:cNvSpPr txBox="1"/>
            <p:nvPr/>
          </p:nvSpPr>
          <p:spPr>
            <a:xfrm>
              <a:off x="587489" y="5296416"/>
              <a:ext cx="2908395" cy="399100"/>
            </a:xfrm>
            <a:prstGeom prst="rect">
              <a:avLst/>
            </a:prstGeom>
            <a:noFill/>
          </p:spPr>
          <p:txBody>
            <a:bodyPr wrap="square" rtlCol="0">
              <a:spAutoFit/>
            </a:bodyPr>
            <a:lstStyle/>
            <a:p>
              <a:pPr algn="just"/>
              <a:r>
                <a:rPr lang="en-US" altLang="ja-JP" sz="1200" dirty="0"/>
                <a:t>Coloring SQL query statements by data type helped the learner to understand. Learners can write SQL queries by themselves.</a:t>
              </a:r>
              <a:endParaRPr kumimoji="1" lang="ja-JP" altLang="en-US" sz="1200" dirty="0"/>
            </a:p>
          </p:txBody>
        </p:sp>
      </p:grpSp>
      <p:pic>
        <p:nvPicPr>
          <p:cNvPr id="9" name="그림 8">
            <a:extLst>
              <a:ext uri="{FF2B5EF4-FFF2-40B4-BE49-F238E27FC236}">
                <a16:creationId xmlns:a16="http://schemas.microsoft.com/office/drawing/2014/main" id="{94D13285-34F3-410C-B2D6-50A0A09B8712}"/>
              </a:ext>
            </a:extLst>
          </p:cNvPr>
          <p:cNvPicPr>
            <a:picLocks noChangeAspect="1"/>
          </p:cNvPicPr>
          <p:nvPr/>
        </p:nvPicPr>
        <p:blipFill>
          <a:blip r:embed="rId3"/>
          <a:stretch>
            <a:fillRect/>
          </a:stretch>
        </p:blipFill>
        <p:spPr>
          <a:xfrm>
            <a:off x="444993" y="2862041"/>
            <a:ext cx="11302013" cy="1133918"/>
          </a:xfrm>
          <a:prstGeom prst="rect">
            <a:avLst/>
          </a:prstGeom>
        </p:spPr>
      </p:pic>
    </p:spTree>
    <p:extLst>
      <p:ext uri="{BB962C8B-B14F-4D97-AF65-F5344CB8AC3E}">
        <p14:creationId xmlns:p14="http://schemas.microsoft.com/office/powerpoint/2010/main" val="3568627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0" y="0"/>
            <a:ext cx="6096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1232904" y="204686"/>
            <a:ext cx="5593198" cy="646331"/>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Visualization of Task</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6" name="直線コネクタ 5"/>
          <p:cNvCxnSpPr/>
          <p:nvPr/>
        </p:nvCxnSpPr>
        <p:spPr>
          <a:xfrm>
            <a:off x="0" y="1009986"/>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7" name="グループ化 6"/>
          <p:cNvGrpSpPr/>
          <p:nvPr/>
        </p:nvGrpSpPr>
        <p:grpSpPr>
          <a:xfrm>
            <a:off x="190501" y="204687"/>
            <a:ext cx="571498" cy="646331"/>
            <a:chOff x="190501" y="204687"/>
            <a:chExt cx="571498" cy="646331"/>
          </a:xfrm>
        </p:grpSpPr>
        <p:sp>
          <p:nvSpPr>
            <p:cNvPr id="10" name="山形 9"/>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山形 10"/>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2" name="グループ化 11"/>
          <p:cNvGrpSpPr/>
          <p:nvPr/>
        </p:nvGrpSpPr>
        <p:grpSpPr>
          <a:xfrm>
            <a:off x="804281" y="204686"/>
            <a:ext cx="571498" cy="646331"/>
            <a:chOff x="190501" y="204687"/>
            <a:chExt cx="571498" cy="646331"/>
          </a:xfrm>
        </p:grpSpPr>
        <p:sp>
          <p:nvSpPr>
            <p:cNvPr id="13" name="山形 12"/>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山形 13"/>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pic>
        <p:nvPicPr>
          <p:cNvPr id="3" name="그림 2">
            <a:extLst>
              <a:ext uri="{FF2B5EF4-FFF2-40B4-BE49-F238E27FC236}">
                <a16:creationId xmlns:a16="http://schemas.microsoft.com/office/drawing/2014/main" id="{11256CC4-3D9E-4371-8042-8D5DC14D0537}"/>
              </a:ext>
            </a:extLst>
          </p:cNvPr>
          <p:cNvPicPr>
            <a:picLocks noChangeAspect="1"/>
          </p:cNvPicPr>
          <p:nvPr/>
        </p:nvPicPr>
        <p:blipFill>
          <a:blip r:embed="rId3"/>
          <a:stretch>
            <a:fillRect/>
          </a:stretch>
        </p:blipFill>
        <p:spPr>
          <a:xfrm>
            <a:off x="1317846" y="1168955"/>
            <a:ext cx="9556308" cy="3901778"/>
          </a:xfrm>
          <a:prstGeom prst="rect">
            <a:avLst/>
          </a:prstGeom>
        </p:spPr>
      </p:pic>
      <p:grpSp>
        <p:nvGrpSpPr>
          <p:cNvPr id="16" name="グループ化 28">
            <a:extLst>
              <a:ext uri="{FF2B5EF4-FFF2-40B4-BE49-F238E27FC236}">
                <a16:creationId xmlns:a16="http://schemas.microsoft.com/office/drawing/2014/main" id="{3B165706-FD08-46C2-A384-B80DD13BB493}"/>
              </a:ext>
            </a:extLst>
          </p:cNvPr>
          <p:cNvGrpSpPr/>
          <p:nvPr/>
        </p:nvGrpSpPr>
        <p:grpSpPr>
          <a:xfrm>
            <a:off x="2809633" y="5229700"/>
            <a:ext cx="6572734" cy="924498"/>
            <a:chOff x="587489" y="4896306"/>
            <a:chExt cx="2908395" cy="799210"/>
          </a:xfrm>
        </p:grpSpPr>
        <p:sp>
          <p:nvSpPr>
            <p:cNvPr id="17" name="テキスト ボックス 29">
              <a:extLst>
                <a:ext uri="{FF2B5EF4-FFF2-40B4-BE49-F238E27FC236}">
                  <a16:creationId xmlns:a16="http://schemas.microsoft.com/office/drawing/2014/main" id="{7DE8B4C0-683E-4BD3-978F-DE61D2F87E73}"/>
                </a:ext>
              </a:extLst>
            </p:cNvPr>
            <p:cNvSpPr txBox="1"/>
            <p:nvPr/>
          </p:nvSpPr>
          <p:spPr>
            <a:xfrm>
              <a:off x="1306052" y="4896306"/>
              <a:ext cx="1471270" cy="345887"/>
            </a:xfrm>
            <a:prstGeom prst="rect">
              <a:avLst/>
            </a:prstGeom>
            <a:noFill/>
          </p:spPr>
          <p:txBody>
            <a:bodyPr wrap="none" rtlCol="0">
              <a:spAutoFit/>
            </a:bodyPr>
            <a:lstStyle/>
            <a:p>
              <a:pPr algn="ctr"/>
              <a:r>
                <a:rPr lang="en-US" altLang="ja-JP" sz="2000" b="1"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Visualization with Pictures</a:t>
              </a:r>
              <a:endParaRPr kumimoji="1" lang="ja-JP" altLang="en-US" sz="2000" b="1" dirty="0">
                <a:solidFill>
                  <a:schemeClr val="tx1">
                    <a:lumMod val="75000"/>
                    <a:lumOff val="25000"/>
                  </a:schemeClr>
                </a:solidFill>
                <a:latin typeface="Century Gothic" panose="020B0502020202020204" pitchFamily="34" charset="0"/>
                <a:cs typeface="Ebrima" panose="02000000000000000000" pitchFamily="2" charset="0"/>
              </a:endParaRPr>
            </a:p>
          </p:txBody>
        </p:sp>
        <p:sp>
          <p:nvSpPr>
            <p:cNvPr id="18" name="テキスト ボックス 30">
              <a:extLst>
                <a:ext uri="{FF2B5EF4-FFF2-40B4-BE49-F238E27FC236}">
                  <a16:creationId xmlns:a16="http://schemas.microsoft.com/office/drawing/2014/main" id="{0FDF9397-A3A5-4531-8D2F-82D03E7FF534}"/>
                </a:ext>
              </a:extLst>
            </p:cNvPr>
            <p:cNvSpPr txBox="1"/>
            <p:nvPr/>
          </p:nvSpPr>
          <p:spPr>
            <a:xfrm>
              <a:off x="587489" y="5296416"/>
              <a:ext cx="2908395" cy="399100"/>
            </a:xfrm>
            <a:prstGeom prst="rect">
              <a:avLst/>
            </a:prstGeom>
            <a:noFill/>
          </p:spPr>
          <p:txBody>
            <a:bodyPr wrap="square" rtlCol="0">
              <a:spAutoFit/>
            </a:bodyPr>
            <a:lstStyle/>
            <a:p>
              <a:pPr algn="just"/>
              <a:r>
                <a:rPr lang="en-US" altLang="ja-JP" sz="1200" dirty="0"/>
                <a:t>The contents of the book are difficult to understand and not intuitive. So I explained them using pictures.  Using pictures is more intuitive, easier to understand, and more accessible.</a:t>
              </a:r>
              <a:endParaRPr kumimoji="1" lang="ja-JP" altLang="en-US" sz="1200" dirty="0"/>
            </a:p>
          </p:txBody>
        </p:sp>
      </p:grpSp>
    </p:spTree>
    <p:extLst>
      <p:ext uri="{BB962C8B-B14F-4D97-AF65-F5344CB8AC3E}">
        <p14:creationId xmlns:p14="http://schemas.microsoft.com/office/powerpoint/2010/main" val="1141180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0" y="0"/>
            <a:ext cx="6096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1232904" y="204686"/>
            <a:ext cx="5593198" cy="646331"/>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Visualization of Task</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6" name="直線コネクタ 5"/>
          <p:cNvCxnSpPr/>
          <p:nvPr/>
        </p:nvCxnSpPr>
        <p:spPr>
          <a:xfrm>
            <a:off x="0" y="1009986"/>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7" name="グループ化 6"/>
          <p:cNvGrpSpPr/>
          <p:nvPr/>
        </p:nvGrpSpPr>
        <p:grpSpPr>
          <a:xfrm>
            <a:off x="190501" y="204687"/>
            <a:ext cx="571498" cy="646331"/>
            <a:chOff x="190501" y="204687"/>
            <a:chExt cx="571498" cy="646331"/>
          </a:xfrm>
        </p:grpSpPr>
        <p:sp>
          <p:nvSpPr>
            <p:cNvPr id="10" name="山形 9"/>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山形 10"/>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2" name="グループ化 11"/>
          <p:cNvGrpSpPr/>
          <p:nvPr/>
        </p:nvGrpSpPr>
        <p:grpSpPr>
          <a:xfrm>
            <a:off x="804281" y="204686"/>
            <a:ext cx="571498" cy="646331"/>
            <a:chOff x="190501" y="204687"/>
            <a:chExt cx="571498" cy="646331"/>
          </a:xfrm>
        </p:grpSpPr>
        <p:sp>
          <p:nvSpPr>
            <p:cNvPr id="13" name="山形 12"/>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山形 13"/>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6" name="グループ化 28">
            <a:extLst>
              <a:ext uri="{FF2B5EF4-FFF2-40B4-BE49-F238E27FC236}">
                <a16:creationId xmlns:a16="http://schemas.microsoft.com/office/drawing/2014/main" id="{3B165706-FD08-46C2-A384-B80DD13BB493}"/>
              </a:ext>
            </a:extLst>
          </p:cNvPr>
          <p:cNvGrpSpPr/>
          <p:nvPr/>
        </p:nvGrpSpPr>
        <p:grpSpPr>
          <a:xfrm>
            <a:off x="2809633" y="5229700"/>
            <a:ext cx="6572734" cy="924498"/>
            <a:chOff x="587489" y="4896306"/>
            <a:chExt cx="2908395" cy="799210"/>
          </a:xfrm>
        </p:grpSpPr>
        <p:sp>
          <p:nvSpPr>
            <p:cNvPr id="17" name="テキスト ボックス 29">
              <a:extLst>
                <a:ext uri="{FF2B5EF4-FFF2-40B4-BE49-F238E27FC236}">
                  <a16:creationId xmlns:a16="http://schemas.microsoft.com/office/drawing/2014/main" id="{7DE8B4C0-683E-4BD3-978F-DE61D2F87E73}"/>
                </a:ext>
              </a:extLst>
            </p:cNvPr>
            <p:cNvSpPr txBox="1"/>
            <p:nvPr/>
          </p:nvSpPr>
          <p:spPr>
            <a:xfrm>
              <a:off x="958841" y="4896306"/>
              <a:ext cx="2165693" cy="345887"/>
            </a:xfrm>
            <a:prstGeom prst="rect">
              <a:avLst/>
            </a:prstGeom>
            <a:noFill/>
          </p:spPr>
          <p:txBody>
            <a:bodyPr wrap="none" rtlCol="0">
              <a:spAutoFit/>
            </a:bodyPr>
            <a:lstStyle/>
            <a:p>
              <a:pPr algn="ctr"/>
              <a:r>
                <a:rPr lang="en-US" altLang="ja-JP" sz="2000" b="1"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Visualization Virtual table with Pictures</a:t>
              </a:r>
              <a:endParaRPr kumimoji="1" lang="ja-JP" altLang="en-US" sz="2000" b="1" dirty="0">
                <a:solidFill>
                  <a:schemeClr val="tx1">
                    <a:lumMod val="75000"/>
                    <a:lumOff val="25000"/>
                  </a:schemeClr>
                </a:solidFill>
                <a:latin typeface="Century Gothic" panose="020B0502020202020204" pitchFamily="34" charset="0"/>
                <a:cs typeface="Ebrima" panose="02000000000000000000" pitchFamily="2" charset="0"/>
              </a:endParaRPr>
            </a:p>
          </p:txBody>
        </p:sp>
        <p:sp>
          <p:nvSpPr>
            <p:cNvPr id="18" name="テキスト ボックス 30">
              <a:extLst>
                <a:ext uri="{FF2B5EF4-FFF2-40B4-BE49-F238E27FC236}">
                  <a16:creationId xmlns:a16="http://schemas.microsoft.com/office/drawing/2014/main" id="{0FDF9397-A3A5-4531-8D2F-82D03E7FF534}"/>
                </a:ext>
              </a:extLst>
            </p:cNvPr>
            <p:cNvSpPr txBox="1"/>
            <p:nvPr/>
          </p:nvSpPr>
          <p:spPr>
            <a:xfrm>
              <a:off x="587489" y="5296416"/>
              <a:ext cx="2908395" cy="399100"/>
            </a:xfrm>
            <a:prstGeom prst="rect">
              <a:avLst/>
            </a:prstGeom>
            <a:noFill/>
          </p:spPr>
          <p:txBody>
            <a:bodyPr wrap="square" rtlCol="0">
              <a:spAutoFit/>
            </a:bodyPr>
            <a:lstStyle/>
            <a:p>
              <a:pPr algn="just"/>
              <a:r>
                <a:rPr lang="en-US" altLang="ja-JP" sz="1200" dirty="0"/>
                <a:t>I created a virtual table and helped to understand the contents of the table. In addition, the virtual table was set up as a friendly family to proceed.</a:t>
              </a:r>
              <a:endParaRPr kumimoji="1" lang="ja-JP" altLang="en-US" sz="1200" dirty="0"/>
            </a:p>
          </p:txBody>
        </p:sp>
      </p:grpSp>
      <p:pic>
        <p:nvPicPr>
          <p:cNvPr id="2" name="그림 1">
            <a:extLst>
              <a:ext uri="{FF2B5EF4-FFF2-40B4-BE49-F238E27FC236}">
                <a16:creationId xmlns:a16="http://schemas.microsoft.com/office/drawing/2014/main" id="{5B98EA9D-EE24-4572-BCB6-C59A1708DD82}"/>
              </a:ext>
            </a:extLst>
          </p:cNvPr>
          <p:cNvPicPr>
            <a:picLocks noChangeAspect="1"/>
          </p:cNvPicPr>
          <p:nvPr/>
        </p:nvPicPr>
        <p:blipFill>
          <a:blip r:embed="rId3"/>
          <a:stretch>
            <a:fillRect/>
          </a:stretch>
        </p:blipFill>
        <p:spPr>
          <a:xfrm>
            <a:off x="2761079" y="1302049"/>
            <a:ext cx="6669842" cy="3635588"/>
          </a:xfrm>
          <a:prstGeom prst="rect">
            <a:avLst/>
          </a:prstGeom>
        </p:spPr>
      </p:pic>
    </p:spTree>
    <p:extLst>
      <p:ext uri="{BB962C8B-B14F-4D97-AF65-F5344CB8AC3E}">
        <p14:creationId xmlns:p14="http://schemas.microsoft.com/office/powerpoint/2010/main" val="1362526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그림 9">
            <a:extLst>
              <a:ext uri="{FF2B5EF4-FFF2-40B4-BE49-F238E27FC236}">
                <a16:creationId xmlns:a16="http://schemas.microsoft.com/office/drawing/2014/main" id="{0B990A55-7FB1-4641-82A7-769BEFF5F4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42831"/>
            <a:ext cx="12192000" cy="6815169"/>
          </a:xfrm>
          <a:prstGeom prst="rect">
            <a:avLst/>
          </a:prstGeom>
        </p:spPr>
      </p:pic>
      <p:grpSp>
        <p:nvGrpSpPr>
          <p:cNvPr id="3" name="グループ化 2"/>
          <p:cNvGrpSpPr/>
          <p:nvPr/>
        </p:nvGrpSpPr>
        <p:grpSpPr>
          <a:xfrm>
            <a:off x="0" y="0"/>
            <a:ext cx="8496300" cy="6858000"/>
            <a:chOff x="0" y="0"/>
            <a:chExt cx="8496300" cy="6858000"/>
          </a:xfrm>
        </p:grpSpPr>
        <p:sp>
          <p:nvSpPr>
            <p:cNvPr id="4" name="直角三角形 3"/>
            <p:cNvSpPr/>
            <p:nvPr/>
          </p:nvSpPr>
          <p:spPr>
            <a:xfrm rot="5400000">
              <a:off x="819150" y="-819150"/>
              <a:ext cx="6858000" cy="8496300"/>
            </a:xfrm>
            <a:prstGeom prst="rtTriangle">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400050" y="1028700"/>
              <a:ext cx="2247731" cy="1015663"/>
            </a:xfrm>
            <a:prstGeom prst="rect">
              <a:avLst/>
            </a:prstGeom>
            <a:noFill/>
          </p:spPr>
          <p:txBody>
            <a:bodyPr wrap="none" rtlCol="0">
              <a:spAutoFit/>
            </a:bodyPr>
            <a:lstStyle/>
            <a:p>
              <a:r>
                <a:rPr kumimoji="1" lang="en-US" altLang="ja-JP" sz="6000" b="1" dirty="0">
                  <a:solidFill>
                    <a:schemeClr val="bg1"/>
                  </a:solidFill>
                  <a:latin typeface="Century Gothic" panose="020B0502020202020204" pitchFamily="34" charset="0"/>
                </a:rPr>
                <a:t>Part 5</a:t>
              </a:r>
              <a:endParaRPr kumimoji="1" lang="ja-JP" altLang="en-US" sz="6000" b="1" dirty="0">
                <a:solidFill>
                  <a:schemeClr val="bg1"/>
                </a:solidFill>
                <a:latin typeface="Century Gothic" panose="020B0502020202020204" pitchFamily="34" charset="0"/>
              </a:endParaRPr>
            </a:p>
          </p:txBody>
        </p:sp>
        <p:sp>
          <p:nvSpPr>
            <p:cNvPr id="6" name="テキスト ボックス 5"/>
            <p:cNvSpPr txBox="1"/>
            <p:nvPr/>
          </p:nvSpPr>
          <p:spPr>
            <a:xfrm>
              <a:off x="400050" y="2044363"/>
              <a:ext cx="3023585" cy="707886"/>
            </a:xfrm>
            <a:prstGeom prst="rect">
              <a:avLst/>
            </a:prstGeom>
            <a:noFill/>
          </p:spPr>
          <p:txBody>
            <a:bodyPr wrap="none" rtlCol="0">
              <a:spAutoFit/>
            </a:bodyPr>
            <a:lstStyle/>
            <a:p>
              <a:r>
                <a:rPr lang="en-US" altLang="ja-JP" sz="4000" dirty="0">
                  <a:solidFill>
                    <a:schemeClr val="bg1"/>
                  </a:solidFill>
                  <a:latin typeface="Century Gothic" panose="020B0502020202020204" pitchFamily="34" charset="0"/>
                  <a:cs typeface="Ebrima" panose="02000000000000000000" pitchFamily="2" charset="0"/>
                </a:rPr>
                <a:t>Blog Lesson</a:t>
              </a:r>
              <a:endParaRPr kumimoji="1" lang="ja-JP" altLang="en-US" sz="4000" dirty="0">
                <a:solidFill>
                  <a:schemeClr val="bg1"/>
                </a:solidFill>
                <a:latin typeface="Century Gothic" panose="020B0502020202020204" pitchFamily="34" charset="0"/>
                <a:cs typeface="Ebrima" panose="02000000000000000000" pitchFamily="2" charset="0"/>
              </a:endParaRPr>
            </a:p>
          </p:txBody>
        </p:sp>
      </p:grpSp>
    </p:spTree>
    <p:extLst>
      <p:ext uri="{BB962C8B-B14F-4D97-AF65-F5344CB8AC3E}">
        <p14:creationId xmlns:p14="http://schemas.microsoft.com/office/powerpoint/2010/main" val="709340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0" y="0"/>
            <a:ext cx="6096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1661528" y="204686"/>
            <a:ext cx="3193503" cy="646331"/>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cs typeface="Ebrima" panose="02000000000000000000" pitchFamily="2" charset="0"/>
              </a:rPr>
              <a:t>Blog Lesson</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6" name="直線コネクタ 5"/>
          <p:cNvCxnSpPr/>
          <p:nvPr/>
        </p:nvCxnSpPr>
        <p:spPr>
          <a:xfrm>
            <a:off x="0" y="1009986"/>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7" name="グループ化 6"/>
          <p:cNvGrpSpPr/>
          <p:nvPr/>
        </p:nvGrpSpPr>
        <p:grpSpPr>
          <a:xfrm>
            <a:off x="190501" y="204687"/>
            <a:ext cx="571498" cy="646331"/>
            <a:chOff x="190501" y="204687"/>
            <a:chExt cx="571498" cy="646331"/>
          </a:xfrm>
        </p:grpSpPr>
        <p:sp>
          <p:nvSpPr>
            <p:cNvPr id="10" name="山形 9"/>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山形 10"/>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2" name="グループ化 11"/>
          <p:cNvGrpSpPr/>
          <p:nvPr/>
        </p:nvGrpSpPr>
        <p:grpSpPr>
          <a:xfrm>
            <a:off x="804281" y="204686"/>
            <a:ext cx="571498" cy="646331"/>
            <a:chOff x="190501" y="204687"/>
            <a:chExt cx="571498" cy="646331"/>
          </a:xfrm>
        </p:grpSpPr>
        <p:sp>
          <p:nvSpPr>
            <p:cNvPr id="13" name="山形 12"/>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山形 13"/>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pic>
        <p:nvPicPr>
          <p:cNvPr id="3" name="그림 2">
            <a:hlinkClick r:id="rId3"/>
            <a:extLst>
              <a:ext uri="{FF2B5EF4-FFF2-40B4-BE49-F238E27FC236}">
                <a16:creationId xmlns:a16="http://schemas.microsoft.com/office/drawing/2014/main" id="{44F113EB-9772-4DFA-80B9-AE3C0BB2F7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1161" y="1677420"/>
            <a:ext cx="6109677" cy="3503159"/>
          </a:xfrm>
          <a:prstGeom prst="rect">
            <a:avLst/>
          </a:prstGeom>
        </p:spPr>
      </p:pic>
    </p:spTree>
    <p:extLst>
      <p:ext uri="{BB962C8B-B14F-4D97-AF65-F5344CB8AC3E}">
        <p14:creationId xmlns:p14="http://schemas.microsoft.com/office/powerpoint/2010/main" val="26817606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テキスト ボックス 1"/>
          <p:cNvSpPr txBox="1"/>
          <p:nvPr/>
        </p:nvSpPr>
        <p:spPr>
          <a:xfrm>
            <a:off x="3182381" y="2705725"/>
            <a:ext cx="5827237" cy="1446550"/>
          </a:xfrm>
          <a:prstGeom prst="rect">
            <a:avLst/>
          </a:prstGeom>
          <a:noFill/>
        </p:spPr>
        <p:txBody>
          <a:bodyPr wrap="none" rtlCol="0">
            <a:spAutoFit/>
          </a:bodyPr>
          <a:lstStyle/>
          <a:p>
            <a:pPr algn="ctr"/>
            <a:r>
              <a:rPr kumimoji="1" lang="en-US" altLang="ja-JP" sz="8800" b="1" dirty="0">
                <a:solidFill>
                  <a:schemeClr val="bg1"/>
                </a:solidFill>
                <a:latin typeface="Century Gothic" panose="020B0502020202020204" pitchFamily="34" charset="0"/>
              </a:rPr>
              <a:t>Thank You</a:t>
            </a:r>
            <a:endParaRPr kumimoji="1" lang="ja-JP" altLang="en-US" sz="8800" b="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3373319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p:cNvSpPr/>
          <p:nvPr/>
        </p:nvSpPr>
        <p:spPr>
          <a:xfrm>
            <a:off x="0" y="0"/>
            <a:ext cx="6096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887522" y="204686"/>
            <a:ext cx="5208478" cy="646331"/>
          </a:xfrm>
          <a:prstGeom prst="rect">
            <a:avLst/>
          </a:prstGeom>
          <a:noFill/>
        </p:spPr>
        <p:txBody>
          <a:bodyPr wrap="none" rtlCol="0">
            <a:spAutoFit/>
          </a:bodyPr>
          <a:lstStyle/>
          <a:p>
            <a:pPr algn="r"/>
            <a:r>
              <a:rPr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A table of Contents</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5" name="直線コネクタ 4"/>
          <p:cNvCxnSpPr/>
          <p:nvPr/>
        </p:nvCxnSpPr>
        <p:spPr>
          <a:xfrm>
            <a:off x="0" y="1009986"/>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a:off x="190501" y="204687"/>
            <a:ext cx="571498" cy="646331"/>
            <a:chOff x="190501" y="204687"/>
            <a:chExt cx="571498" cy="646331"/>
          </a:xfrm>
        </p:grpSpPr>
        <p:sp>
          <p:nvSpPr>
            <p:cNvPr id="7" name="山形 6"/>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山形 7"/>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0" name="グループ化 9"/>
          <p:cNvGrpSpPr/>
          <p:nvPr/>
        </p:nvGrpSpPr>
        <p:grpSpPr>
          <a:xfrm>
            <a:off x="887522" y="1321057"/>
            <a:ext cx="7984426" cy="796786"/>
            <a:chOff x="887522" y="1067057"/>
            <a:chExt cx="7984426" cy="796786"/>
          </a:xfrm>
        </p:grpSpPr>
        <p:sp>
          <p:nvSpPr>
            <p:cNvPr id="4" name="正方形/長方形 3"/>
            <p:cNvSpPr/>
            <p:nvPr/>
          </p:nvSpPr>
          <p:spPr>
            <a:xfrm>
              <a:off x="887522" y="1168955"/>
              <a:ext cx="585678" cy="6463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6" name="グループ化 5"/>
            <p:cNvGrpSpPr/>
            <p:nvPr/>
          </p:nvGrpSpPr>
          <p:grpSpPr>
            <a:xfrm>
              <a:off x="1556748" y="1067057"/>
              <a:ext cx="7315200" cy="796786"/>
              <a:chOff x="1556748" y="1067057"/>
              <a:chExt cx="7315200" cy="796786"/>
            </a:xfrm>
          </p:grpSpPr>
          <p:sp>
            <p:nvSpPr>
              <p:cNvPr id="31" name="テキスト ボックス 30"/>
              <p:cNvSpPr txBox="1"/>
              <p:nvPr/>
            </p:nvSpPr>
            <p:spPr>
              <a:xfrm>
                <a:off x="1629474" y="1067057"/>
                <a:ext cx="2757486" cy="523220"/>
              </a:xfrm>
              <a:prstGeom prst="rect">
                <a:avLst/>
              </a:prstGeom>
              <a:noFill/>
            </p:spPr>
            <p:txBody>
              <a:bodyPr wrap="none" rtlCol="0">
                <a:spAutoFit/>
              </a:bodyPr>
              <a:lstStyle/>
              <a:p>
                <a:r>
                  <a:rPr kumimoji="1" lang="en-US" altLang="ja-JP" sz="2800" spc="300" dirty="0">
                    <a:solidFill>
                      <a:schemeClr val="tx1">
                        <a:lumMod val="75000"/>
                        <a:lumOff val="25000"/>
                      </a:schemeClr>
                    </a:solidFill>
                    <a:latin typeface="Century Gothic" panose="020B0502020202020204" pitchFamily="34" charset="0"/>
                  </a:rPr>
                  <a:t>Introduction</a:t>
                </a:r>
                <a:endParaRPr kumimoji="1" lang="ja-JP" altLang="en-US" sz="2800" spc="300" dirty="0">
                  <a:solidFill>
                    <a:schemeClr val="tx1">
                      <a:lumMod val="75000"/>
                      <a:lumOff val="25000"/>
                    </a:schemeClr>
                  </a:solidFill>
                  <a:latin typeface="Century Gothic" panose="020B0502020202020204" pitchFamily="34" charset="0"/>
                </a:endParaRPr>
              </a:p>
            </p:txBody>
          </p:sp>
          <p:sp>
            <p:nvSpPr>
              <p:cNvPr id="32" name="テキスト ボックス 31"/>
              <p:cNvSpPr txBox="1"/>
              <p:nvPr/>
            </p:nvSpPr>
            <p:spPr>
              <a:xfrm>
                <a:off x="1556748" y="1494511"/>
                <a:ext cx="7315200" cy="369332"/>
              </a:xfrm>
              <a:prstGeom prst="rect">
                <a:avLst/>
              </a:prstGeom>
              <a:noFill/>
            </p:spPr>
            <p:txBody>
              <a:bodyPr wrap="square" rtlCol="0">
                <a:spAutoFit/>
              </a:bodyPr>
              <a:lstStyle/>
              <a:p>
                <a:pPr algn="just"/>
                <a:r>
                  <a:rPr lang="en-US" altLang="ja-JP" dirty="0">
                    <a:solidFill>
                      <a:schemeClr val="tx1">
                        <a:lumMod val="75000"/>
                        <a:lumOff val="25000"/>
                      </a:schemeClr>
                    </a:solidFill>
                  </a:rPr>
                  <a:t>Who am I? I’ll introduce my self</a:t>
                </a:r>
                <a:endParaRPr kumimoji="1" lang="ja-JP" altLang="en-US" dirty="0">
                  <a:solidFill>
                    <a:schemeClr val="tx1">
                      <a:lumMod val="75000"/>
                      <a:lumOff val="25000"/>
                    </a:schemeClr>
                  </a:solidFill>
                </a:endParaRPr>
              </a:p>
            </p:txBody>
          </p:sp>
        </p:grpSp>
      </p:grpSp>
      <p:grpSp>
        <p:nvGrpSpPr>
          <p:cNvPr id="33" name="グループ化 32"/>
          <p:cNvGrpSpPr/>
          <p:nvPr/>
        </p:nvGrpSpPr>
        <p:grpSpPr>
          <a:xfrm>
            <a:off x="887522" y="2271731"/>
            <a:ext cx="7984426" cy="796786"/>
            <a:chOff x="887522" y="1067057"/>
            <a:chExt cx="7984426" cy="796786"/>
          </a:xfrm>
        </p:grpSpPr>
        <p:sp>
          <p:nvSpPr>
            <p:cNvPr id="34" name="正方形/長方形 33"/>
            <p:cNvSpPr/>
            <p:nvPr/>
          </p:nvSpPr>
          <p:spPr>
            <a:xfrm>
              <a:off x="887522" y="1168955"/>
              <a:ext cx="585678" cy="6463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5" name="グループ化 34"/>
            <p:cNvGrpSpPr/>
            <p:nvPr/>
          </p:nvGrpSpPr>
          <p:grpSpPr>
            <a:xfrm>
              <a:off x="1556748" y="1067057"/>
              <a:ext cx="7315200" cy="796786"/>
              <a:chOff x="1556748" y="1067057"/>
              <a:chExt cx="7315200" cy="796786"/>
            </a:xfrm>
          </p:grpSpPr>
          <p:sp>
            <p:nvSpPr>
              <p:cNvPr id="36" name="テキスト ボックス 35"/>
              <p:cNvSpPr txBox="1"/>
              <p:nvPr/>
            </p:nvSpPr>
            <p:spPr>
              <a:xfrm>
                <a:off x="1629474" y="1067057"/>
                <a:ext cx="2432076" cy="523220"/>
              </a:xfrm>
              <a:prstGeom prst="rect">
                <a:avLst/>
              </a:prstGeom>
              <a:noFill/>
            </p:spPr>
            <p:txBody>
              <a:bodyPr wrap="none" rtlCol="0">
                <a:spAutoFit/>
              </a:bodyPr>
              <a:lstStyle/>
              <a:p>
                <a:r>
                  <a:rPr kumimoji="1" lang="en-US" altLang="ja-JP" sz="2800" spc="300" dirty="0">
                    <a:solidFill>
                      <a:schemeClr val="tx1">
                        <a:lumMod val="75000"/>
                        <a:lumOff val="25000"/>
                      </a:schemeClr>
                    </a:solidFill>
                    <a:latin typeface="Century Gothic" panose="020B0502020202020204" pitchFamily="34" charset="0"/>
                  </a:rPr>
                  <a:t>Main idea </a:t>
                </a:r>
                <a:endParaRPr kumimoji="1" lang="ja-JP" altLang="en-US" sz="2800" spc="300" dirty="0">
                  <a:solidFill>
                    <a:schemeClr val="tx1">
                      <a:lumMod val="75000"/>
                      <a:lumOff val="25000"/>
                    </a:schemeClr>
                  </a:solidFill>
                  <a:latin typeface="Century Gothic" panose="020B0502020202020204" pitchFamily="34" charset="0"/>
                </a:endParaRPr>
              </a:p>
            </p:txBody>
          </p:sp>
          <p:sp>
            <p:nvSpPr>
              <p:cNvPr id="37" name="テキスト ボックス 36"/>
              <p:cNvSpPr txBox="1"/>
              <p:nvPr/>
            </p:nvSpPr>
            <p:spPr>
              <a:xfrm>
                <a:off x="1556748" y="1494511"/>
                <a:ext cx="7315200" cy="369332"/>
              </a:xfrm>
              <a:prstGeom prst="rect">
                <a:avLst/>
              </a:prstGeom>
              <a:noFill/>
            </p:spPr>
            <p:txBody>
              <a:bodyPr wrap="square" rtlCol="0">
                <a:spAutoFit/>
              </a:bodyPr>
              <a:lstStyle/>
              <a:p>
                <a:pPr algn="just"/>
                <a:r>
                  <a:rPr lang="en-US" altLang="ja-JP" dirty="0">
                    <a:solidFill>
                      <a:schemeClr val="tx1">
                        <a:lumMod val="75000"/>
                        <a:lumOff val="25000"/>
                      </a:schemeClr>
                    </a:solidFill>
                  </a:rPr>
                  <a:t>Requirements Analysis</a:t>
                </a:r>
                <a:endParaRPr kumimoji="1" lang="ja-JP" altLang="en-US" dirty="0">
                  <a:solidFill>
                    <a:schemeClr val="tx1">
                      <a:lumMod val="75000"/>
                      <a:lumOff val="25000"/>
                    </a:schemeClr>
                  </a:solidFill>
                </a:endParaRPr>
              </a:p>
            </p:txBody>
          </p:sp>
        </p:grpSp>
      </p:grpSp>
      <p:grpSp>
        <p:nvGrpSpPr>
          <p:cNvPr id="38" name="グループ化 37"/>
          <p:cNvGrpSpPr/>
          <p:nvPr/>
        </p:nvGrpSpPr>
        <p:grpSpPr>
          <a:xfrm>
            <a:off x="887522" y="3222405"/>
            <a:ext cx="7984426" cy="796786"/>
            <a:chOff x="887522" y="1067057"/>
            <a:chExt cx="7984426" cy="796786"/>
          </a:xfrm>
        </p:grpSpPr>
        <p:sp>
          <p:nvSpPr>
            <p:cNvPr id="39" name="正方形/長方形 38"/>
            <p:cNvSpPr/>
            <p:nvPr/>
          </p:nvSpPr>
          <p:spPr>
            <a:xfrm>
              <a:off x="887522" y="1168955"/>
              <a:ext cx="585678" cy="6463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0" name="グループ化 39"/>
            <p:cNvGrpSpPr/>
            <p:nvPr/>
          </p:nvGrpSpPr>
          <p:grpSpPr>
            <a:xfrm>
              <a:off x="1556748" y="1067057"/>
              <a:ext cx="7315200" cy="796786"/>
              <a:chOff x="1556748" y="1067057"/>
              <a:chExt cx="7315200" cy="796786"/>
            </a:xfrm>
          </p:grpSpPr>
          <p:sp>
            <p:nvSpPr>
              <p:cNvPr id="41" name="テキスト ボックス 40"/>
              <p:cNvSpPr txBox="1"/>
              <p:nvPr/>
            </p:nvSpPr>
            <p:spPr>
              <a:xfrm>
                <a:off x="1629474" y="1067057"/>
                <a:ext cx="4903907" cy="523220"/>
              </a:xfrm>
              <a:prstGeom prst="rect">
                <a:avLst/>
              </a:prstGeom>
              <a:noFill/>
            </p:spPr>
            <p:txBody>
              <a:bodyPr wrap="none" rtlCol="0">
                <a:spAutoFit/>
              </a:bodyPr>
              <a:lstStyle/>
              <a:p>
                <a:r>
                  <a:rPr lang="en-US" altLang="ja-JP" sz="2800" spc="300" dirty="0">
                    <a:solidFill>
                      <a:schemeClr val="tx1">
                        <a:lumMod val="75000"/>
                        <a:lumOff val="25000"/>
                      </a:schemeClr>
                    </a:solidFill>
                    <a:latin typeface="Century Gothic" panose="020B0502020202020204" pitchFamily="34" charset="0"/>
                  </a:rPr>
                  <a:t>Technical Approaches</a:t>
                </a:r>
                <a:endParaRPr kumimoji="1" lang="ja-JP" altLang="en-US" sz="2800" spc="300" dirty="0">
                  <a:solidFill>
                    <a:schemeClr val="tx1">
                      <a:lumMod val="75000"/>
                      <a:lumOff val="25000"/>
                    </a:schemeClr>
                  </a:solidFill>
                  <a:latin typeface="Century Gothic" panose="020B0502020202020204" pitchFamily="34" charset="0"/>
                </a:endParaRPr>
              </a:p>
            </p:txBody>
          </p:sp>
          <p:sp>
            <p:nvSpPr>
              <p:cNvPr id="42" name="テキスト ボックス 41"/>
              <p:cNvSpPr txBox="1"/>
              <p:nvPr/>
            </p:nvSpPr>
            <p:spPr>
              <a:xfrm>
                <a:off x="1556748" y="1494511"/>
                <a:ext cx="7315200" cy="369332"/>
              </a:xfrm>
              <a:prstGeom prst="rect">
                <a:avLst/>
              </a:prstGeom>
              <a:noFill/>
            </p:spPr>
            <p:txBody>
              <a:bodyPr wrap="square" rtlCol="0">
                <a:spAutoFit/>
              </a:bodyPr>
              <a:lstStyle/>
              <a:p>
                <a:pPr algn="just"/>
                <a:r>
                  <a:rPr lang="en-US" altLang="ja-JP" dirty="0">
                    <a:solidFill>
                      <a:schemeClr val="tx1">
                        <a:lumMod val="75000"/>
                        <a:lumOff val="25000"/>
                      </a:schemeClr>
                    </a:solidFill>
                  </a:rPr>
                  <a:t>Blog Technology Introduction</a:t>
                </a:r>
                <a:endParaRPr kumimoji="1" lang="ja-JP" altLang="en-US" dirty="0">
                  <a:solidFill>
                    <a:schemeClr val="tx1">
                      <a:lumMod val="75000"/>
                      <a:lumOff val="25000"/>
                    </a:schemeClr>
                  </a:solidFill>
                </a:endParaRPr>
              </a:p>
            </p:txBody>
          </p:sp>
        </p:grpSp>
      </p:grpSp>
      <p:grpSp>
        <p:nvGrpSpPr>
          <p:cNvPr id="43" name="グループ化 42"/>
          <p:cNvGrpSpPr/>
          <p:nvPr/>
        </p:nvGrpSpPr>
        <p:grpSpPr>
          <a:xfrm>
            <a:off x="887522" y="4173079"/>
            <a:ext cx="7984426" cy="796786"/>
            <a:chOff x="887522" y="1067057"/>
            <a:chExt cx="7984426" cy="796786"/>
          </a:xfrm>
        </p:grpSpPr>
        <p:sp>
          <p:nvSpPr>
            <p:cNvPr id="44" name="正方形/長方形 43"/>
            <p:cNvSpPr/>
            <p:nvPr/>
          </p:nvSpPr>
          <p:spPr>
            <a:xfrm>
              <a:off x="887522" y="1168955"/>
              <a:ext cx="585678" cy="6463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5" name="グループ化 44"/>
            <p:cNvGrpSpPr/>
            <p:nvPr/>
          </p:nvGrpSpPr>
          <p:grpSpPr>
            <a:xfrm>
              <a:off x="1556748" y="1067057"/>
              <a:ext cx="7315200" cy="796786"/>
              <a:chOff x="1556748" y="1067057"/>
              <a:chExt cx="7315200" cy="796786"/>
            </a:xfrm>
          </p:grpSpPr>
          <p:sp>
            <p:nvSpPr>
              <p:cNvPr id="46" name="テキスト ボックス 45"/>
              <p:cNvSpPr txBox="1"/>
              <p:nvPr/>
            </p:nvSpPr>
            <p:spPr>
              <a:xfrm>
                <a:off x="1629474" y="1067057"/>
                <a:ext cx="4373313" cy="523220"/>
              </a:xfrm>
              <a:prstGeom prst="rect">
                <a:avLst/>
              </a:prstGeom>
              <a:noFill/>
            </p:spPr>
            <p:txBody>
              <a:bodyPr wrap="none" rtlCol="0">
                <a:spAutoFit/>
              </a:bodyPr>
              <a:lstStyle/>
              <a:p>
                <a:r>
                  <a:rPr lang="en-US" altLang="ja-JP" sz="2800" spc="300" dirty="0">
                    <a:solidFill>
                      <a:schemeClr val="tx1">
                        <a:lumMod val="75000"/>
                        <a:lumOff val="25000"/>
                      </a:schemeClr>
                    </a:solidFill>
                    <a:latin typeface="Century Gothic" panose="020B0502020202020204" pitchFamily="34" charset="0"/>
                  </a:rPr>
                  <a:t>Visualization of Task</a:t>
                </a:r>
                <a:endParaRPr kumimoji="1" lang="ja-JP" altLang="en-US" sz="2800" spc="300" dirty="0">
                  <a:solidFill>
                    <a:schemeClr val="tx1">
                      <a:lumMod val="75000"/>
                      <a:lumOff val="25000"/>
                    </a:schemeClr>
                  </a:solidFill>
                  <a:latin typeface="Century Gothic" panose="020B0502020202020204" pitchFamily="34" charset="0"/>
                </a:endParaRPr>
              </a:p>
            </p:txBody>
          </p:sp>
          <p:sp>
            <p:nvSpPr>
              <p:cNvPr id="47" name="テキスト ボックス 46"/>
              <p:cNvSpPr txBox="1"/>
              <p:nvPr/>
            </p:nvSpPr>
            <p:spPr>
              <a:xfrm>
                <a:off x="1556748" y="1494511"/>
                <a:ext cx="7315200" cy="369332"/>
              </a:xfrm>
              <a:prstGeom prst="rect">
                <a:avLst/>
              </a:prstGeom>
              <a:noFill/>
            </p:spPr>
            <p:txBody>
              <a:bodyPr wrap="square" rtlCol="0">
                <a:spAutoFit/>
              </a:bodyPr>
              <a:lstStyle/>
              <a:p>
                <a:pPr algn="just"/>
                <a:r>
                  <a:rPr lang="en-US" altLang="ja-JP" dirty="0">
                    <a:solidFill>
                      <a:schemeClr val="tx1">
                        <a:lumMod val="75000"/>
                        <a:lumOff val="25000"/>
                      </a:schemeClr>
                    </a:solidFill>
                  </a:rPr>
                  <a:t>Visualization of Materials</a:t>
                </a:r>
                <a:endParaRPr kumimoji="1" lang="ja-JP" altLang="en-US" dirty="0">
                  <a:solidFill>
                    <a:schemeClr val="tx1">
                      <a:lumMod val="75000"/>
                      <a:lumOff val="25000"/>
                    </a:schemeClr>
                  </a:solidFill>
                </a:endParaRPr>
              </a:p>
            </p:txBody>
          </p:sp>
        </p:grpSp>
      </p:grpSp>
      <p:grpSp>
        <p:nvGrpSpPr>
          <p:cNvPr id="48" name="グループ化 47"/>
          <p:cNvGrpSpPr/>
          <p:nvPr/>
        </p:nvGrpSpPr>
        <p:grpSpPr>
          <a:xfrm>
            <a:off x="887522" y="5123753"/>
            <a:ext cx="7984426" cy="796786"/>
            <a:chOff x="887522" y="1067057"/>
            <a:chExt cx="7984426" cy="796786"/>
          </a:xfrm>
        </p:grpSpPr>
        <p:sp>
          <p:nvSpPr>
            <p:cNvPr id="49" name="正方形/長方形 48"/>
            <p:cNvSpPr/>
            <p:nvPr/>
          </p:nvSpPr>
          <p:spPr>
            <a:xfrm>
              <a:off x="887522" y="1168955"/>
              <a:ext cx="585678" cy="64632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50" name="グループ化 49"/>
            <p:cNvGrpSpPr/>
            <p:nvPr/>
          </p:nvGrpSpPr>
          <p:grpSpPr>
            <a:xfrm>
              <a:off x="1556748" y="1067057"/>
              <a:ext cx="7315200" cy="796786"/>
              <a:chOff x="1556748" y="1067057"/>
              <a:chExt cx="7315200" cy="796786"/>
            </a:xfrm>
          </p:grpSpPr>
          <p:sp>
            <p:nvSpPr>
              <p:cNvPr id="51" name="テキスト ボックス 50"/>
              <p:cNvSpPr txBox="1"/>
              <p:nvPr/>
            </p:nvSpPr>
            <p:spPr>
              <a:xfrm>
                <a:off x="1629474" y="1067057"/>
                <a:ext cx="2504212" cy="523220"/>
              </a:xfrm>
              <a:prstGeom prst="rect">
                <a:avLst/>
              </a:prstGeom>
              <a:noFill/>
            </p:spPr>
            <p:txBody>
              <a:bodyPr wrap="none" rtlCol="0">
                <a:spAutoFit/>
              </a:bodyPr>
              <a:lstStyle/>
              <a:p>
                <a:r>
                  <a:rPr lang="en-US" altLang="ja-JP" sz="2800" spc="300" dirty="0">
                    <a:solidFill>
                      <a:schemeClr val="tx1">
                        <a:lumMod val="75000"/>
                        <a:lumOff val="25000"/>
                      </a:schemeClr>
                    </a:solidFill>
                    <a:latin typeface="Century Gothic" panose="020B0502020202020204" pitchFamily="34" charset="0"/>
                  </a:rPr>
                  <a:t>Blog lesson</a:t>
                </a:r>
                <a:endParaRPr kumimoji="1" lang="ja-JP" altLang="en-US" sz="2800" spc="300" dirty="0">
                  <a:solidFill>
                    <a:schemeClr val="tx1">
                      <a:lumMod val="75000"/>
                      <a:lumOff val="25000"/>
                    </a:schemeClr>
                  </a:solidFill>
                  <a:latin typeface="Century Gothic" panose="020B0502020202020204" pitchFamily="34" charset="0"/>
                </a:endParaRPr>
              </a:p>
            </p:txBody>
          </p:sp>
          <p:sp>
            <p:nvSpPr>
              <p:cNvPr id="52" name="テキスト ボックス 51"/>
              <p:cNvSpPr txBox="1"/>
              <p:nvPr/>
            </p:nvSpPr>
            <p:spPr>
              <a:xfrm>
                <a:off x="1556748" y="1494511"/>
                <a:ext cx="7315200" cy="369332"/>
              </a:xfrm>
              <a:prstGeom prst="rect">
                <a:avLst/>
              </a:prstGeom>
              <a:noFill/>
            </p:spPr>
            <p:txBody>
              <a:bodyPr wrap="square" rtlCol="0">
                <a:spAutoFit/>
              </a:bodyPr>
              <a:lstStyle/>
              <a:p>
                <a:pPr algn="just"/>
                <a:r>
                  <a:rPr kumimoji="1" lang="en-US" altLang="ja-JP" dirty="0">
                    <a:solidFill>
                      <a:schemeClr val="tx1">
                        <a:lumMod val="75000"/>
                        <a:lumOff val="25000"/>
                      </a:schemeClr>
                    </a:solidFill>
                  </a:rPr>
                  <a:t>Blog Lesson </a:t>
                </a:r>
                <a:endParaRPr kumimoji="1" lang="ja-JP" altLang="en-US" dirty="0">
                  <a:solidFill>
                    <a:schemeClr val="tx1">
                      <a:lumMod val="75000"/>
                      <a:lumOff val="25000"/>
                    </a:schemeClr>
                  </a:solidFill>
                </a:endParaRPr>
              </a:p>
            </p:txBody>
          </p:sp>
        </p:grpSp>
      </p:grpSp>
      <p:sp>
        <p:nvSpPr>
          <p:cNvPr id="11" name="テキスト ボックス 10"/>
          <p:cNvSpPr txBox="1"/>
          <p:nvPr/>
        </p:nvSpPr>
        <p:spPr>
          <a:xfrm>
            <a:off x="1125543" y="1507766"/>
            <a:ext cx="500457" cy="769441"/>
          </a:xfrm>
          <a:prstGeom prst="rect">
            <a:avLst/>
          </a:prstGeom>
          <a:noFill/>
        </p:spPr>
        <p:txBody>
          <a:bodyPr wrap="none" rtlCol="0">
            <a:spAutoFit/>
          </a:bodyPr>
          <a:lstStyle/>
          <a:p>
            <a:pPr algn="r"/>
            <a:r>
              <a:rPr kumimoji="1" lang="en-US" altLang="ja-JP" sz="4400" b="1" dirty="0">
                <a:solidFill>
                  <a:schemeClr val="bg1"/>
                </a:solidFill>
                <a:latin typeface="Century Gothic" panose="020B0502020202020204" pitchFamily="34" charset="0"/>
              </a:rPr>
              <a:t>1</a:t>
            </a:r>
            <a:endParaRPr kumimoji="1" lang="ja-JP" altLang="en-US" sz="4400" b="1" dirty="0">
              <a:solidFill>
                <a:schemeClr val="bg1"/>
              </a:solidFill>
              <a:latin typeface="Century Gothic" panose="020B0502020202020204" pitchFamily="34" charset="0"/>
            </a:endParaRPr>
          </a:p>
        </p:txBody>
      </p:sp>
      <p:sp>
        <p:nvSpPr>
          <p:cNvPr id="53" name="テキスト ボックス 52"/>
          <p:cNvSpPr txBox="1"/>
          <p:nvPr/>
        </p:nvSpPr>
        <p:spPr>
          <a:xfrm>
            <a:off x="1109062" y="2434290"/>
            <a:ext cx="500457" cy="769441"/>
          </a:xfrm>
          <a:prstGeom prst="rect">
            <a:avLst/>
          </a:prstGeom>
          <a:noFill/>
        </p:spPr>
        <p:txBody>
          <a:bodyPr wrap="none" rtlCol="0">
            <a:spAutoFit/>
          </a:bodyPr>
          <a:lstStyle/>
          <a:p>
            <a:pPr algn="r"/>
            <a:r>
              <a:rPr kumimoji="1" lang="en-US" altLang="ja-JP" sz="4400" b="1" dirty="0">
                <a:solidFill>
                  <a:schemeClr val="bg1"/>
                </a:solidFill>
                <a:latin typeface="Century Gothic" panose="020B0502020202020204" pitchFamily="34" charset="0"/>
              </a:rPr>
              <a:t>2</a:t>
            </a:r>
            <a:endParaRPr kumimoji="1" lang="ja-JP" altLang="en-US" sz="4400" b="1" dirty="0">
              <a:solidFill>
                <a:schemeClr val="bg1"/>
              </a:solidFill>
              <a:latin typeface="Century Gothic" panose="020B0502020202020204" pitchFamily="34" charset="0"/>
            </a:endParaRPr>
          </a:p>
        </p:txBody>
      </p:sp>
      <p:sp>
        <p:nvSpPr>
          <p:cNvPr id="54" name="テキスト ボックス 53"/>
          <p:cNvSpPr txBox="1"/>
          <p:nvPr/>
        </p:nvSpPr>
        <p:spPr>
          <a:xfrm>
            <a:off x="1105281" y="3373514"/>
            <a:ext cx="500457" cy="769441"/>
          </a:xfrm>
          <a:prstGeom prst="rect">
            <a:avLst/>
          </a:prstGeom>
          <a:noFill/>
        </p:spPr>
        <p:txBody>
          <a:bodyPr wrap="none" rtlCol="0">
            <a:spAutoFit/>
          </a:bodyPr>
          <a:lstStyle/>
          <a:p>
            <a:pPr algn="r"/>
            <a:r>
              <a:rPr kumimoji="1" lang="en-US" altLang="ja-JP" sz="4400" b="1" dirty="0">
                <a:solidFill>
                  <a:schemeClr val="bg1"/>
                </a:solidFill>
                <a:latin typeface="Century Gothic" panose="020B0502020202020204" pitchFamily="34" charset="0"/>
              </a:rPr>
              <a:t>3</a:t>
            </a:r>
            <a:endParaRPr kumimoji="1" lang="ja-JP" altLang="en-US" sz="4400" b="1" dirty="0">
              <a:solidFill>
                <a:schemeClr val="bg1"/>
              </a:solidFill>
              <a:latin typeface="Century Gothic" panose="020B0502020202020204" pitchFamily="34" charset="0"/>
            </a:endParaRPr>
          </a:p>
        </p:txBody>
      </p:sp>
      <p:sp>
        <p:nvSpPr>
          <p:cNvPr id="55" name="テキスト ボックス 54"/>
          <p:cNvSpPr txBox="1"/>
          <p:nvPr/>
        </p:nvSpPr>
        <p:spPr>
          <a:xfrm>
            <a:off x="1101500" y="4338138"/>
            <a:ext cx="500457" cy="769441"/>
          </a:xfrm>
          <a:prstGeom prst="rect">
            <a:avLst/>
          </a:prstGeom>
          <a:noFill/>
        </p:spPr>
        <p:txBody>
          <a:bodyPr wrap="none" rtlCol="0">
            <a:spAutoFit/>
          </a:bodyPr>
          <a:lstStyle/>
          <a:p>
            <a:pPr algn="r"/>
            <a:r>
              <a:rPr kumimoji="1" lang="en-US" altLang="ja-JP" sz="4400" b="1" dirty="0">
                <a:solidFill>
                  <a:schemeClr val="bg1"/>
                </a:solidFill>
                <a:latin typeface="Century Gothic" panose="020B0502020202020204" pitchFamily="34" charset="0"/>
              </a:rPr>
              <a:t>4</a:t>
            </a:r>
            <a:endParaRPr kumimoji="1" lang="ja-JP" altLang="en-US" sz="4400" b="1" dirty="0">
              <a:solidFill>
                <a:schemeClr val="bg1"/>
              </a:solidFill>
              <a:latin typeface="Century Gothic" panose="020B0502020202020204" pitchFamily="34" charset="0"/>
            </a:endParaRPr>
          </a:p>
        </p:txBody>
      </p:sp>
      <p:sp>
        <p:nvSpPr>
          <p:cNvPr id="56" name="テキスト ボックス 55"/>
          <p:cNvSpPr txBox="1"/>
          <p:nvPr/>
        </p:nvSpPr>
        <p:spPr>
          <a:xfrm>
            <a:off x="1097719" y="5264662"/>
            <a:ext cx="500457" cy="769441"/>
          </a:xfrm>
          <a:prstGeom prst="rect">
            <a:avLst/>
          </a:prstGeom>
          <a:noFill/>
        </p:spPr>
        <p:txBody>
          <a:bodyPr wrap="none" rtlCol="0">
            <a:spAutoFit/>
          </a:bodyPr>
          <a:lstStyle/>
          <a:p>
            <a:pPr algn="r"/>
            <a:r>
              <a:rPr kumimoji="1" lang="en-US" altLang="ja-JP" sz="4400" b="1" dirty="0">
                <a:solidFill>
                  <a:schemeClr val="bg1"/>
                </a:solidFill>
                <a:latin typeface="Century Gothic" panose="020B0502020202020204" pitchFamily="34" charset="0"/>
              </a:rPr>
              <a:t>5</a:t>
            </a:r>
            <a:endParaRPr kumimoji="1" lang="ja-JP" altLang="en-US" sz="4400" b="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9644813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print">
            <a:extLst>
              <a:ext uri="{28A0092B-C50C-407E-A947-70E740481C1C}">
                <a14:useLocalDpi xmlns:a14="http://schemas.microsoft.com/office/drawing/2010/main" val="0"/>
              </a:ext>
            </a:extLst>
          </a:blip>
          <a:srcRect t="3562" b="12288"/>
          <a:stretch/>
        </p:blipFill>
        <p:spPr>
          <a:xfrm>
            <a:off x="0" y="0"/>
            <a:ext cx="12192000" cy="6858000"/>
          </a:xfrm>
          <a:prstGeom prst="rect">
            <a:avLst/>
          </a:prstGeom>
        </p:spPr>
      </p:pic>
      <p:grpSp>
        <p:nvGrpSpPr>
          <p:cNvPr id="6" name="グループ化 5"/>
          <p:cNvGrpSpPr/>
          <p:nvPr/>
        </p:nvGrpSpPr>
        <p:grpSpPr>
          <a:xfrm>
            <a:off x="0" y="0"/>
            <a:ext cx="8496300" cy="6858000"/>
            <a:chOff x="0" y="0"/>
            <a:chExt cx="8496300" cy="6858000"/>
          </a:xfrm>
        </p:grpSpPr>
        <p:sp>
          <p:nvSpPr>
            <p:cNvPr id="2" name="直角三角形 1"/>
            <p:cNvSpPr/>
            <p:nvPr/>
          </p:nvSpPr>
          <p:spPr>
            <a:xfrm rot="5400000">
              <a:off x="819150" y="-819150"/>
              <a:ext cx="6858000" cy="8496300"/>
            </a:xfrm>
            <a:prstGeom prst="rtTriangle">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400050" y="1028700"/>
              <a:ext cx="2247731" cy="1015663"/>
            </a:xfrm>
            <a:prstGeom prst="rect">
              <a:avLst/>
            </a:prstGeom>
            <a:noFill/>
          </p:spPr>
          <p:txBody>
            <a:bodyPr wrap="none" rtlCol="0">
              <a:spAutoFit/>
            </a:bodyPr>
            <a:lstStyle/>
            <a:p>
              <a:r>
                <a:rPr kumimoji="1" lang="en-US" altLang="ja-JP" sz="6000" b="1" dirty="0">
                  <a:solidFill>
                    <a:schemeClr val="bg1"/>
                  </a:solidFill>
                  <a:latin typeface="Century Gothic" panose="020B0502020202020204" pitchFamily="34" charset="0"/>
                </a:rPr>
                <a:t>Part 1</a:t>
              </a:r>
              <a:endParaRPr kumimoji="1" lang="ja-JP" altLang="en-US" sz="6000" b="1" dirty="0">
                <a:solidFill>
                  <a:schemeClr val="bg1"/>
                </a:solidFill>
                <a:latin typeface="Century Gothic" panose="020B0502020202020204" pitchFamily="34" charset="0"/>
              </a:endParaRPr>
            </a:p>
          </p:txBody>
        </p:sp>
        <p:sp>
          <p:nvSpPr>
            <p:cNvPr id="5" name="テキスト ボックス 4"/>
            <p:cNvSpPr txBox="1"/>
            <p:nvPr/>
          </p:nvSpPr>
          <p:spPr>
            <a:xfrm>
              <a:off x="400050" y="2044363"/>
              <a:ext cx="3196709" cy="707886"/>
            </a:xfrm>
            <a:prstGeom prst="rect">
              <a:avLst/>
            </a:prstGeom>
            <a:noFill/>
          </p:spPr>
          <p:txBody>
            <a:bodyPr wrap="none" rtlCol="0">
              <a:spAutoFit/>
            </a:bodyPr>
            <a:lstStyle/>
            <a:p>
              <a:r>
                <a:rPr lang="en-US" altLang="ja-JP" sz="4000" dirty="0">
                  <a:solidFill>
                    <a:schemeClr val="bg1"/>
                  </a:solidFill>
                  <a:latin typeface="Century Gothic" panose="020B0502020202020204" pitchFamily="34" charset="0"/>
                  <a:ea typeface="Ebrima" panose="02000000000000000000" pitchFamily="2" charset="0"/>
                  <a:cs typeface="Ebrima" panose="02000000000000000000" pitchFamily="2" charset="0"/>
                </a:rPr>
                <a:t>Introduction</a:t>
              </a:r>
              <a:endParaRPr kumimoji="1" lang="ja-JP" altLang="en-US" sz="4000" dirty="0">
                <a:solidFill>
                  <a:schemeClr val="bg1"/>
                </a:solidFill>
                <a:latin typeface="Century Gothic" panose="020B0502020202020204" pitchFamily="34" charset="0"/>
                <a:cs typeface="Ebrima" panose="02000000000000000000" pitchFamily="2" charset="0"/>
              </a:endParaRPr>
            </a:p>
          </p:txBody>
        </p:sp>
      </p:grpSp>
    </p:spTree>
    <p:extLst>
      <p:ext uri="{BB962C8B-B14F-4D97-AF65-F5344CB8AC3E}">
        <p14:creationId xmlns:p14="http://schemas.microsoft.com/office/powerpoint/2010/main" val="10396393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p:cNvSpPr/>
          <p:nvPr/>
        </p:nvSpPr>
        <p:spPr>
          <a:xfrm>
            <a:off x="0" y="0"/>
            <a:ext cx="6096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1375779" y="203528"/>
            <a:ext cx="3331361" cy="646331"/>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Introduction</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5" name="直線コネクタ 4"/>
          <p:cNvCxnSpPr/>
          <p:nvPr/>
        </p:nvCxnSpPr>
        <p:spPr>
          <a:xfrm>
            <a:off x="0" y="1009986"/>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a:off x="190501" y="204687"/>
            <a:ext cx="571498" cy="646331"/>
            <a:chOff x="190501" y="204687"/>
            <a:chExt cx="571498" cy="646331"/>
          </a:xfrm>
        </p:grpSpPr>
        <p:sp>
          <p:nvSpPr>
            <p:cNvPr id="7" name="山形 6"/>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山形 7"/>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3" name="グループ化 12"/>
          <p:cNvGrpSpPr/>
          <p:nvPr/>
        </p:nvGrpSpPr>
        <p:grpSpPr>
          <a:xfrm>
            <a:off x="804281" y="204686"/>
            <a:ext cx="571498" cy="646331"/>
            <a:chOff x="190501" y="204687"/>
            <a:chExt cx="571498" cy="646331"/>
          </a:xfrm>
        </p:grpSpPr>
        <p:sp>
          <p:nvSpPr>
            <p:cNvPr id="14" name="山形 13"/>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山形 14"/>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sp>
        <p:nvSpPr>
          <p:cNvPr id="16" name="テキスト ボックス 15"/>
          <p:cNvSpPr txBox="1"/>
          <p:nvPr/>
        </p:nvSpPr>
        <p:spPr>
          <a:xfrm>
            <a:off x="333375" y="3262691"/>
            <a:ext cx="8054802" cy="3139321"/>
          </a:xfrm>
          <a:prstGeom prst="rect">
            <a:avLst/>
          </a:prstGeom>
          <a:noFill/>
        </p:spPr>
        <p:txBody>
          <a:bodyPr wrap="square" rtlCol="0">
            <a:spAutoFit/>
          </a:bodyPr>
          <a:lstStyle/>
          <a:p>
            <a:pPr algn="just"/>
            <a:r>
              <a:rPr lang="en-US" altLang="ja-JP" dirty="0"/>
              <a:t>Student-ID : 201511794 </a:t>
            </a:r>
          </a:p>
          <a:p>
            <a:pPr algn="just"/>
            <a:r>
              <a:rPr lang="en-US" altLang="ja-JP" dirty="0"/>
              <a:t>Major : Computer Science </a:t>
            </a:r>
          </a:p>
          <a:p>
            <a:pPr algn="just"/>
            <a:r>
              <a:rPr lang="en-US" altLang="ja-JP" dirty="0"/>
              <a:t>Name : Kim Sung Hyeon </a:t>
            </a:r>
          </a:p>
          <a:p>
            <a:pPr algn="just"/>
            <a:endParaRPr lang="en-US" altLang="ja-JP" dirty="0"/>
          </a:p>
          <a:p>
            <a:pPr algn="just"/>
            <a:r>
              <a:rPr lang="en-US" altLang="ja-JP" dirty="0"/>
              <a:t>My name is Kim </a:t>
            </a:r>
            <a:r>
              <a:rPr lang="en-US" altLang="ja-JP" dirty="0" err="1"/>
              <a:t>SungHeyon</a:t>
            </a:r>
            <a:r>
              <a:rPr lang="en-US" altLang="ja-JP" dirty="0"/>
              <a:t> and I am a dreaming backend developer who is interested in front development. </a:t>
            </a:r>
          </a:p>
          <a:p>
            <a:pPr algn="just"/>
            <a:r>
              <a:rPr lang="en-US" altLang="ja-JP" dirty="0"/>
              <a:t>I want to teach many people about rapidly changing web development technology. </a:t>
            </a:r>
          </a:p>
          <a:p>
            <a:pPr algn="just"/>
            <a:r>
              <a:rPr lang="en-US" altLang="ja-JP" dirty="0"/>
              <a:t>My last goal is to become a teacher, so This </a:t>
            </a:r>
            <a:r>
              <a:rPr lang="en-US" altLang="ko-KR" dirty="0"/>
              <a:t>class </a:t>
            </a:r>
            <a:r>
              <a:rPr lang="en-US" altLang="ja-JP" dirty="0"/>
              <a:t>is a lecture that will be a step towards achieving my dream. </a:t>
            </a:r>
          </a:p>
          <a:p>
            <a:pPr algn="just"/>
            <a:endParaRPr lang="en-US" altLang="ja-JP" dirty="0"/>
          </a:p>
          <a:p>
            <a:pPr algn="just"/>
            <a:r>
              <a:rPr lang="en-US" altLang="ja-JP" dirty="0"/>
              <a:t>My blog name is SSC that is posting about ”DATABASE”  </a:t>
            </a:r>
          </a:p>
        </p:txBody>
      </p:sp>
      <p:pic>
        <p:nvPicPr>
          <p:cNvPr id="6" name="그림 5">
            <a:extLst>
              <a:ext uri="{FF2B5EF4-FFF2-40B4-BE49-F238E27FC236}">
                <a16:creationId xmlns:a16="http://schemas.microsoft.com/office/drawing/2014/main" id="{9F720396-3A26-4690-BDC8-D8BF37C04B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90079" y="1168955"/>
            <a:ext cx="3212842" cy="3212842"/>
          </a:xfrm>
          <a:prstGeom prst="rect">
            <a:avLst/>
          </a:prstGeom>
        </p:spPr>
      </p:pic>
      <p:pic>
        <p:nvPicPr>
          <p:cNvPr id="11" name="그림 10">
            <a:extLst>
              <a:ext uri="{FF2B5EF4-FFF2-40B4-BE49-F238E27FC236}">
                <a16:creationId xmlns:a16="http://schemas.microsoft.com/office/drawing/2014/main" id="{3EC96E2E-96DD-45CA-B7AD-40BACDD1CC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89579" y="1168955"/>
            <a:ext cx="3212842" cy="3212842"/>
          </a:xfrm>
          <a:prstGeom prst="rect">
            <a:avLst/>
          </a:prstGeom>
        </p:spPr>
      </p:pic>
    </p:spTree>
    <p:extLst>
      <p:ext uri="{BB962C8B-B14F-4D97-AF65-F5344CB8AC3E}">
        <p14:creationId xmlns:p14="http://schemas.microsoft.com/office/powerpoint/2010/main" val="6802302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正方形/長方形 9"/>
          <p:cNvSpPr/>
          <p:nvPr/>
        </p:nvSpPr>
        <p:spPr>
          <a:xfrm>
            <a:off x="10886" y="0"/>
            <a:ext cx="7151914" cy="6858000"/>
          </a:xfrm>
          <a:prstGeom prst="rect">
            <a:avLst/>
          </a:prstGeom>
          <a:solidFill>
            <a:schemeClr val="tx1">
              <a:lumMod val="75000"/>
              <a:lumOff val="2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10886" y="728679"/>
            <a:ext cx="7176965" cy="830997"/>
          </a:xfrm>
          <a:prstGeom prst="rect">
            <a:avLst/>
          </a:prstGeom>
          <a:noFill/>
        </p:spPr>
        <p:txBody>
          <a:bodyPr wrap="none" rtlCol="0">
            <a:spAutoFit/>
          </a:bodyPr>
          <a:lstStyle/>
          <a:p>
            <a:r>
              <a:rPr kumimoji="1" lang="en-US" altLang="ja-JP" sz="4800" b="1" dirty="0">
                <a:solidFill>
                  <a:schemeClr val="bg1"/>
                </a:solidFill>
                <a:latin typeface="Century Gothic" panose="020B0502020202020204" pitchFamily="34" charset="0"/>
                <a:ea typeface="Ebrima" panose="02000000000000000000" pitchFamily="2" charset="0"/>
                <a:cs typeface="Ebrima" panose="02000000000000000000" pitchFamily="2" charset="0"/>
              </a:rPr>
              <a:t>“Smart Student Coders”</a:t>
            </a:r>
            <a:endParaRPr kumimoji="1" lang="ja-JP" altLang="en-US" sz="4800" b="1" dirty="0">
              <a:solidFill>
                <a:schemeClr val="bg1"/>
              </a:solidFill>
              <a:latin typeface="Century Gothic" panose="020B0502020202020204" pitchFamily="34" charset="0"/>
              <a:cs typeface="Ebrima" panose="02000000000000000000" pitchFamily="2" charset="0"/>
            </a:endParaRPr>
          </a:p>
        </p:txBody>
      </p:sp>
      <p:sp>
        <p:nvSpPr>
          <p:cNvPr id="14" name="テキスト ボックス 13"/>
          <p:cNvSpPr txBox="1"/>
          <p:nvPr/>
        </p:nvSpPr>
        <p:spPr>
          <a:xfrm>
            <a:off x="698500" y="2288354"/>
            <a:ext cx="5397500" cy="3693319"/>
          </a:xfrm>
          <a:prstGeom prst="rect">
            <a:avLst/>
          </a:prstGeom>
          <a:noFill/>
        </p:spPr>
        <p:txBody>
          <a:bodyPr wrap="square" rtlCol="0">
            <a:spAutoFit/>
          </a:bodyPr>
          <a:lstStyle/>
          <a:p>
            <a:pPr algn="just"/>
            <a:r>
              <a:rPr lang="en-US" altLang="ja-JP" dirty="0">
                <a:solidFill>
                  <a:schemeClr val="bg1"/>
                </a:solidFill>
              </a:rPr>
              <a:t>Student-ID : 201511794 </a:t>
            </a:r>
          </a:p>
          <a:p>
            <a:pPr algn="just"/>
            <a:r>
              <a:rPr lang="en-US" altLang="ja-JP" dirty="0">
                <a:solidFill>
                  <a:schemeClr val="bg1"/>
                </a:solidFill>
              </a:rPr>
              <a:t>Major : Computer Science </a:t>
            </a:r>
          </a:p>
          <a:p>
            <a:pPr algn="just"/>
            <a:r>
              <a:rPr lang="en-US" altLang="ja-JP" dirty="0">
                <a:solidFill>
                  <a:schemeClr val="bg1"/>
                </a:solidFill>
              </a:rPr>
              <a:t>Name : Kim Sung Hyeon </a:t>
            </a:r>
          </a:p>
          <a:p>
            <a:pPr algn="just"/>
            <a:endParaRPr lang="en-US" altLang="ja-JP" dirty="0">
              <a:solidFill>
                <a:schemeClr val="bg1"/>
              </a:solidFill>
            </a:endParaRPr>
          </a:p>
          <a:p>
            <a:pPr algn="just"/>
            <a:r>
              <a:rPr lang="en-US" altLang="ja-JP" dirty="0">
                <a:solidFill>
                  <a:schemeClr val="bg1"/>
                </a:solidFill>
              </a:rPr>
              <a:t>My name is Kim Sung </a:t>
            </a:r>
            <a:r>
              <a:rPr lang="en-US" altLang="ja-JP" dirty="0" err="1">
                <a:solidFill>
                  <a:schemeClr val="bg1"/>
                </a:solidFill>
              </a:rPr>
              <a:t>Heyon</a:t>
            </a:r>
            <a:r>
              <a:rPr lang="en-US" altLang="ja-JP" dirty="0">
                <a:solidFill>
                  <a:schemeClr val="bg1"/>
                </a:solidFill>
              </a:rPr>
              <a:t> and I am a dreaming backend developer who is interested in front development. </a:t>
            </a:r>
          </a:p>
          <a:p>
            <a:pPr algn="just"/>
            <a:r>
              <a:rPr lang="en-US" altLang="ja-JP" dirty="0">
                <a:solidFill>
                  <a:schemeClr val="bg1"/>
                </a:solidFill>
              </a:rPr>
              <a:t>I want to teach many people about rapidly changing web development technology. </a:t>
            </a:r>
          </a:p>
          <a:p>
            <a:pPr algn="just"/>
            <a:r>
              <a:rPr lang="en-US" altLang="ja-JP" dirty="0">
                <a:solidFill>
                  <a:schemeClr val="bg1"/>
                </a:solidFill>
              </a:rPr>
              <a:t>My last goal is to become a teacher, so This </a:t>
            </a:r>
            <a:r>
              <a:rPr lang="en-US" altLang="ko-KR" dirty="0">
                <a:solidFill>
                  <a:schemeClr val="bg1"/>
                </a:solidFill>
              </a:rPr>
              <a:t>class </a:t>
            </a:r>
            <a:r>
              <a:rPr lang="en-US" altLang="ja-JP" dirty="0">
                <a:solidFill>
                  <a:schemeClr val="bg1"/>
                </a:solidFill>
              </a:rPr>
              <a:t>is a lecture that will be a step towards achieving my dream. </a:t>
            </a:r>
          </a:p>
          <a:p>
            <a:pPr algn="just"/>
            <a:endParaRPr lang="en-US" altLang="ja-JP" dirty="0">
              <a:solidFill>
                <a:schemeClr val="bg1"/>
              </a:solidFill>
            </a:endParaRPr>
          </a:p>
          <a:p>
            <a:pPr algn="just"/>
            <a:r>
              <a:rPr lang="en-US" altLang="ja-JP" dirty="0">
                <a:solidFill>
                  <a:schemeClr val="bg1"/>
                </a:solidFill>
              </a:rPr>
              <a:t>My blog name is SSC that is posting about ”DATEBASE”  </a:t>
            </a:r>
          </a:p>
        </p:txBody>
      </p:sp>
      <p:pic>
        <p:nvPicPr>
          <p:cNvPr id="6" name="그림 5">
            <a:extLst>
              <a:ext uri="{FF2B5EF4-FFF2-40B4-BE49-F238E27FC236}">
                <a16:creationId xmlns:a16="http://schemas.microsoft.com/office/drawing/2014/main" id="{5B730638-24BF-4C57-8456-1CF4D14A8FA5}"/>
              </a:ext>
            </a:extLst>
          </p:cNvPr>
          <p:cNvPicPr>
            <a:picLocks noChangeAspect="1"/>
          </p:cNvPicPr>
          <p:nvPr/>
        </p:nvPicPr>
        <p:blipFill>
          <a:blip r:embed="rId3"/>
          <a:stretch>
            <a:fillRect/>
          </a:stretch>
        </p:blipFill>
        <p:spPr>
          <a:xfrm>
            <a:off x="7162800" y="1"/>
            <a:ext cx="5018314" cy="6857999"/>
          </a:xfrm>
          <a:prstGeom prst="rect">
            <a:avLst/>
          </a:prstGeom>
        </p:spPr>
      </p:pic>
    </p:spTree>
    <p:extLst>
      <p:ext uri="{BB962C8B-B14F-4D97-AF65-F5344CB8AC3E}">
        <p14:creationId xmlns:p14="http://schemas.microsoft.com/office/powerpoint/2010/main" val="9121713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rotWithShape="1">
          <a:blip r:embed="rId2" cstate="print">
            <a:extLst>
              <a:ext uri="{28A0092B-C50C-407E-A947-70E740481C1C}">
                <a14:useLocalDpi xmlns:a14="http://schemas.microsoft.com/office/drawing/2010/main" val="0"/>
              </a:ext>
            </a:extLst>
          </a:blip>
          <a:srcRect t="12047" b="12047"/>
          <a:stretch/>
        </p:blipFill>
        <p:spPr>
          <a:xfrm>
            <a:off x="0" y="0"/>
            <a:ext cx="12192000" cy="6858000"/>
          </a:xfrm>
          <a:prstGeom prst="rect">
            <a:avLst/>
          </a:prstGeom>
        </p:spPr>
      </p:pic>
      <p:grpSp>
        <p:nvGrpSpPr>
          <p:cNvPr id="3" name="グループ化 2"/>
          <p:cNvGrpSpPr/>
          <p:nvPr/>
        </p:nvGrpSpPr>
        <p:grpSpPr>
          <a:xfrm>
            <a:off x="0" y="0"/>
            <a:ext cx="8496300" cy="6858000"/>
            <a:chOff x="0" y="0"/>
            <a:chExt cx="8496300" cy="6858000"/>
          </a:xfrm>
        </p:grpSpPr>
        <p:sp>
          <p:nvSpPr>
            <p:cNvPr id="4" name="直角三角形 3"/>
            <p:cNvSpPr/>
            <p:nvPr/>
          </p:nvSpPr>
          <p:spPr>
            <a:xfrm rot="5400000">
              <a:off x="819150" y="-819150"/>
              <a:ext cx="6858000" cy="8496300"/>
            </a:xfrm>
            <a:prstGeom prst="rtTriangle">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400050" y="1028700"/>
              <a:ext cx="2247731" cy="1015663"/>
            </a:xfrm>
            <a:prstGeom prst="rect">
              <a:avLst/>
            </a:prstGeom>
            <a:noFill/>
          </p:spPr>
          <p:txBody>
            <a:bodyPr wrap="none" rtlCol="0">
              <a:spAutoFit/>
            </a:bodyPr>
            <a:lstStyle/>
            <a:p>
              <a:r>
                <a:rPr kumimoji="1" lang="en-US" altLang="ja-JP" sz="6000" b="1" dirty="0">
                  <a:solidFill>
                    <a:schemeClr val="bg1"/>
                  </a:solidFill>
                  <a:latin typeface="Century Gothic" panose="020B0502020202020204" pitchFamily="34" charset="0"/>
                </a:rPr>
                <a:t>Part 2</a:t>
              </a:r>
              <a:endParaRPr kumimoji="1" lang="ja-JP" altLang="en-US" sz="6000" b="1" dirty="0">
                <a:solidFill>
                  <a:schemeClr val="bg1"/>
                </a:solidFill>
                <a:latin typeface="Century Gothic" panose="020B0502020202020204" pitchFamily="34" charset="0"/>
              </a:endParaRPr>
            </a:p>
          </p:txBody>
        </p:sp>
        <p:sp>
          <p:nvSpPr>
            <p:cNvPr id="6" name="テキスト ボックス 5"/>
            <p:cNvSpPr txBox="1"/>
            <p:nvPr/>
          </p:nvSpPr>
          <p:spPr>
            <a:xfrm>
              <a:off x="400050" y="2044363"/>
              <a:ext cx="2702984" cy="707886"/>
            </a:xfrm>
            <a:prstGeom prst="rect">
              <a:avLst/>
            </a:prstGeom>
            <a:noFill/>
          </p:spPr>
          <p:txBody>
            <a:bodyPr wrap="none" rtlCol="0">
              <a:spAutoFit/>
            </a:bodyPr>
            <a:lstStyle/>
            <a:p>
              <a:r>
                <a:rPr kumimoji="1" lang="en-US" altLang="ja-JP" sz="4000" dirty="0">
                  <a:solidFill>
                    <a:schemeClr val="bg1"/>
                  </a:solidFill>
                  <a:latin typeface="Century Gothic" panose="020B0502020202020204" pitchFamily="34" charset="0"/>
                  <a:cs typeface="Ebrima" panose="02000000000000000000" pitchFamily="2" charset="0"/>
                </a:rPr>
                <a:t>Main</a:t>
              </a:r>
              <a:r>
                <a:rPr kumimoji="1" lang="ko-KR" altLang="en-US" sz="4000" dirty="0">
                  <a:solidFill>
                    <a:schemeClr val="bg1"/>
                  </a:solidFill>
                  <a:latin typeface="Century Gothic" panose="020B0502020202020204" pitchFamily="34" charset="0"/>
                  <a:cs typeface="Ebrima" panose="02000000000000000000" pitchFamily="2" charset="0"/>
                </a:rPr>
                <a:t> </a:t>
              </a:r>
              <a:r>
                <a:rPr kumimoji="1" lang="en-US" altLang="ko-KR" sz="4000" dirty="0">
                  <a:solidFill>
                    <a:schemeClr val="bg1"/>
                  </a:solidFill>
                  <a:latin typeface="Century Gothic" panose="020B0502020202020204" pitchFamily="34" charset="0"/>
                  <a:cs typeface="Ebrima" panose="02000000000000000000" pitchFamily="2" charset="0"/>
                </a:rPr>
                <a:t>idea</a:t>
              </a:r>
              <a:endParaRPr kumimoji="1" lang="ja-JP" altLang="en-US" sz="4000" dirty="0">
                <a:solidFill>
                  <a:schemeClr val="bg1"/>
                </a:solidFill>
                <a:latin typeface="Century Gothic" panose="020B0502020202020204" pitchFamily="34" charset="0"/>
                <a:cs typeface="Ebrima" panose="02000000000000000000" pitchFamily="2" charset="0"/>
              </a:endParaRPr>
            </a:p>
          </p:txBody>
        </p:sp>
      </p:grpSp>
    </p:spTree>
    <p:extLst>
      <p:ext uri="{BB962C8B-B14F-4D97-AF65-F5344CB8AC3E}">
        <p14:creationId xmlns:p14="http://schemas.microsoft.com/office/powerpoint/2010/main" val="33538474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p:cNvSpPr/>
          <p:nvPr/>
        </p:nvSpPr>
        <p:spPr>
          <a:xfrm>
            <a:off x="0" y="0"/>
            <a:ext cx="6096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1418061" y="204686"/>
            <a:ext cx="5892960" cy="646331"/>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Main idea(SQL Query)</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5" name="直線コネクタ 4"/>
          <p:cNvCxnSpPr/>
          <p:nvPr/>
        </p:nvCxnSpPr>
        <p:spPr>
          <a:xfrm>
            <a:off x="0" y="1009986"/>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a:off x="190501" y="204687"/>
            <a:ext cx="571498" cy="646331"/>
            <a:chOff x="190501" y="204687"/>
            <a:chExt cx="571498" cy="646331"/>
          </a:xfrm>
        </p:grpSpPr>
        <p:sp>
          <p:nvSpPr>
            <p:cNvPr id="7" name="山形 6"/>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山形 7"/>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3" name="グループ化 12"/>
          <p:cNvGrpSpPr/>
          <p:nvPr/>
        </p:nvGrpSpPr>
        <p:grpSpPr>
          <a:xfrm>
            <a:off x="804281" y="204686"/>
            <a:ext cx="571498" cy="646331"/>
            <a:chOff x="190501" y="204687"/>
            <a:chExt cx="571498" cy="646331"/>
          </a:xfrm>
        </p:grpSpPr>
        <p:sp>
          <p:nvSpPr>
            <p:cNvPr id="14" name="山形 13"/>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山形 14"/>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sp>
        <p:nvSpPr>
          <p:cNvPr id="36" name="テキスト ボックス 35"/>
          <p:cNvSpPr txBox="1"/>
          <p:nvPr/>
        </p:nvSpPr>
        <p:spPr>
          <a:xfrm>
            <a:off x="6127883" y="2891202"/>
            <a:ext cx="5397500" cy="2308324"/>
          </a:xfrm>
          <a:prstGeom prst="rect">
            <a:avLst/>
          </a:prstGeom>
          <a:noFill/>
        </p:spPr>
        <p:txBody>
          <a:bodyPr wrap="square" rtlCol="0">
            <a:spAutoFit/>
          </a:bodyPr>
          <a:lstStyle/>
          <a:p>
            <a:pPr algn="just"/>
            <a:r>
              <a:rPr lang="en-US" altLang="ja-JP" b="1" dirty="0">
                <a:solidFill>
                  <a:schemeClr val="tx1">
                    <a:lumMod val="75000"/>
                    <a:lumOff val="25000"/>
                  </a:schemeClr>
                </a:solidFill>
              </a:rPr>
              <a:t>“Build to run environment with ORACLE Live SQL”</a:t>
            </a:r>
          </a:p>
          <a:p>
            <a:pPr algn="just"/>
            <a:r>
              <a:rPr lang="en-US" altLang="ja-JP" dirty="0">
                <a:solidFill>
                  <a:schemeClr val="tx1">
                    <a:lumMod val="75000"/>
                    <a:lumOff val="25000"/>
                  </a:schemeClr>
                </a:solidFill>
              </a:rPr>
              <a:t>The Oracle account can create your own tutorials. Provide a shared link URL for the tutorial. Create an example for each part and insert the URL into the blog posting.</a:t>
            </a:r>
          </a:p>
          <a:p>
            <a:pPr algn="just"/>
            <a:r>
              <a:rPr lang="en-US" altLang="ja-JP">
                <a:solidFill>
                  <a:schemeClr val="tx1">
                    <a:lumMod val="75000"/>
                    <a:lumOff val="25000"/>
                  </a:schemeClr>
                </a:solidFill>
              </a:rPr>
              <a:t>I will use the “</a:t>
            </a:r>
            <a:r>
              <a:rPr lang="en-US" altLang="ja-JP" dirty="0">
                <a:solidFill>
                  <a:schemeClr val="tx1">
                    <a:lumMod val="75000"/>
                    <a:lumOff val="25000"/>
                  </a:schemeClr>
                </a:solidFill>
              </a:rPr>
              <a:t>ORACLE Live SQL” to build a practice environment and to store learners' practice.</a:t>
            </a:r>
          </a:p>
          <a:p>
            <a:pPr algn="just"/>
            <a:endParaRPr kumimoji="1" lang="ja-JP" altLang="en-US" dirty="0">
              <a:solidFill>
                <a:schemeClr val="tx1">
                  <a:lumMod val="75000"/>
                  <a:lumOff val="25000"/>
                </a:schemeClr>
              </a:solidFill>
            </a:endParaRPr>
          </a:p>
        </p:txBody>
      </p:sp>
      <p:sp>
        <p:nvSpPr>
          <p:cNvPr id="48" name="テキスト ボックス 47"/>
          <p:cNvSpPr txBox="1"/>
          <p:nvPr/>
        </p:nvSpPr>
        <p:spPr>
          <a:xfrm>
            <a:off x="6149682" y="1968500"/>
            <a:ext cx="4156907" cy="584775"/>
          </a:xfrm>
          <a:prstGeom prst="rect">
            <a:avLst/>
          </a:prstGeom>
          <a:noFill/>
        </p:spPr>
        <p:txBody>
          <a:bodyPr wrap="none" rtlCol="0">
            <a:spAutoFit/>
          </a:bodyPr>
          <a:lstStyle/>
          <a:p>
            <a:r>
              <a:rPr kumimoji="1" lang="en-US" altLang="ja-JP" sz="3200"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ORACLE Live SQL</a:t>
            </a:r>
            <a:endParaRPr kumimoji="1" lang="ja-JP" altLang="en-US" sz="3200"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24" name="直線コネクタ 23"/>
          <p:cNvCxnSpPr/>
          <p:nvPr/>
        </p:nvCxnSpPr>
        <p:spPr>
          <a:xfrm>
            <a:off x="5981700" y="1968500"/>
            <a:ext cx="0" cy="350802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3" name="그림 22">
            <a:extLst>
              <a:ext uri="{FF2B5EF4-FFF2-40B4-BE49-F238E27FC236}">
                <a16:creationId xmlns:a16="http://schemas.microsoft.com/office/drawing/2014/main" id="{3D16F801-037A-4614-AA4C-1ED3D217E688}"/>
              </a:ext>
            </a:extLst>
          </p:cNvPr>
          <p:cNvPicPr>
            <a:picLocks noChangeAspect="1"/>
          </p:cNvPicPr>
          <p:nvPr/>
        </p:nvPicPr>
        <p:blipFill>
          <a:blip r:embed="rId3"/>
          <a:stretch>
            <a:fillRect/>
          </a:stretch>
        </p:blipFill>
        <p:spPr>
          <a:xfrm>
            <a:off x="476250" y="1611313"/>
            <a:ext cx="5195885" cy="4741356"/>
          </a:xfrm>
          <a:prstGeom prst="rect">
            <a:avLst/>
          </a:prstGeom>
        </p:spPr>
      </p:pic>
    </p:spTree>
    <p:extLst>
      <p:ext uri="{BB962C8B-B14F-4D97-AF65-F5344CB8AC3E}">
        <p14:creationId xmlns:p14="http://schemas.microsoft.com/office/powerpoint/2010/main" val="250747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p:cNvSpPr/>
          <p:nvPr/>
        </p:nvSpPr>
        <p:spPr>
          <a:xfrm>
            <a:off x="0" y="0"/>
            <a:ext cx="6096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1418061" y="204686"/>
            <a:ext cx="5373587" cy="646331"/>
          </a:xfrm>
          <a:prstGeom prst="rect">
            <a:avLst/>
          </a:prstGeom>
          <a:noFill/>
        </p:spPr>
        <p:txBody>
          <a:bodyPr wrap="none" rtlCol="0">
            <a:spAutoFit/>
          </a:bodyPr>
          <a:lstStyle/>
          <a:p>
            <a:pPr algn="r"/>
            <a:r>
              <a:rPr kumimoji="1"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Main idea(ERD Tool)</a:t>
            </a:r>
            <a:endParaRPr kumimoji="1"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5" name="直線コネクタ 4"/>
          <p:cNvCxnSpPr/>
          <p:nvPr/>
        </p:nvCxnSpPr>
        <p:spPr>
          <a:xfrm>
            <a:off x="0" y="1009986"/>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a:off x="190501" y="204687"/>
            <a:ext cx="571498" cy="646331"/>
            <a:chOff x="190501" y="204687"/>
            <a:chExt cx="571498" cy="646331"/>
          </a:xfrm>
        </p:grpSpPr>
        <p:sp>
          <p:nvSpPr>
            <p:cNvPr id="7" name="山形 6"/>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山形 7"/>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3" name="グループ化 12"/>
          <p:cNvGrpSpPr/>
          <p:nvPr/>
        </p:nvGrpSpPr>
        <p:grpSpPr>
          <a:xfrm>
            <a:off x="804281" y="204686"/>
            <a:ext cx="571498" cy="646331"/>
            <a:chOff x="190501" y="204687"/>
            <a:chExt cx="571498" cy="646331"/>
          </a:xfrm>
        </p:grpSpPr>
        <p:sp>
          <p:nvSpPr>
            <p:cNvPr id="14" name="山形 13"/>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山形 14"/>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sp>
        <p:nvSpPr>
          <p:cNvPr id="36" name="テキスト ボックス 35"/>
          <p:cNvSpPr txBox="1"/>
          <p:nvPr/>
        </p:nvSpPr>
        <p:spPr>
          <a:xfrm>
            <a:off x="6127883" y="2891202"/>
            <a:ext cx="5397500" cy="1754326"/>
          </a:xfrm>
          <a:prstGeom prst="rect">
            <a:avLst/>
          </a:prstGeom>
          <a:noFill/>
        </p:spPr>
        <p:txBody>
          <a:bodyPr wrap="square" rtlCol="0">
            <a:spAutoFit/>
          </a:bodyPr>
          <a:lstStyle/>
          <a:p>
            <a:pPr algn="just"/>
            <a:r>
              <a:rPr lang="en-US" altLang="ja-JP" b="1" dirty="0">
                <a:solidFill>
                  <a:schemeClr val="tx1">
                    <a:lumMod val="75000"/>
                    <a:lumOff val="25000"/>
                  </a:schemeClr>
                </a:solidFill>
              </a:rPr>
              <a:t>“Build to ERD</a:t>
            </a:r>
            <a:r>
              <a:rPr lang="ko-KR" altLang="en-US" b="1" dirty="0">
                <a:solidFill>
                  <a:schemeClr val="tx1">
                    <a:lumMod val="75000"/>
                    <a:lumOff val="25000"/>
                  </a:schemeClr>
                </a:solidFill>
              </a:rPr>
              <a:t> </a:t>
            </a:r>
            <a:r>
              <a:rPr lang="en-US" altLang="ko-KR" b="1" dirty="0">
                <a:solidFill>
                  <a:schemeClr val="tx1">
                    <a:lumMod val="75000"/>
                    <a:lumOff val="25000"/>
                  </a:schemeClr>
                </a:solidFill>
              </a:rPr>
              <a:t>development</a:t>
            </a:r>
            <a:r>
              <a:rPr lang="en-US" altLang="ja-JP" b="1" dirty="0">
                <a:solidFill>
                  <a:schemeClr val="tx1">
                    <a:lumMod val="75000"/>
                    <a:lumOff val="25000"/>
                  </a:schemeClr>
                </a:solidFill>
              </a:rPr>
              <a:t> environment with ERD</a:t>
            </a:r>
            <a:r>
              <a:rPr lang="ko-KR" altLang="en-US" b="1" dirty="0">
                <a:solidFill>
                  <a:schemeClr val="tx1">
                    <a:lumMod val="75000"/>
                    <a:lumOff val="25000"/>
                  </a:schemeClr>
                </a:solidFill>
              </a:rPr>
              <a:t> </a:t>
            </a:r>
            <a:r>
              <a:rPr lang="en-US" altLang="ko-KR" b="1" dirty="0">
                <a:solidFill>
                  <a:schemeClr val="tx1">
                    <a:lumMod val="75000"/>
                    <a:lumOff val="25000"/>
                  </a:schemeClr>
                </a:solidFill>
              </a:rPr>
              <a:t>Cloud in website</a:t>
            </a:r>
            <a:r>
              <a:rPr lang="en-US" altLang="ja-JP" b="1" dirty="0">
                <a:solidFill>
                  <a:schemeClr val="tx1">
                    <a:lumMod val="75000"/>
                    <a:lumOff val="25000"/>
                  </a:schemeClr>
                </a:solidFill>
              </a:rPr>
              <a:t>”</a:t>
            </a:r>
          </a:p>
          <a:p>
            <a:pPr algn="just"/>
            <a:r>
              <a:rPr lang="en-US" altLang="ja-JP" dirty="0">
                <a:solidFill>
                  <a:schemeClr val="tx1">
                    <a:lumMod val="75000"/>
                    <a:lumOff val="25000"/>
                  </a:schemeClr>
                </a:solidFill>
              </a:rPr>
              <a:t>ERD Cloud can easily build an ERD development environment. Learner can easily create ERD by drag &amp; drop with mouse. And it has a function to automatically convert the code that created ERD to SQL query.</a:t>
            </a:r>
            <a:endParaRPr kumimoji="1" lang="ja-JP" altLang="en-US" dirty="0">
              <a:solidFill>
                <a:schemeClr val="tx1">
                  <a:lumMod val="75000"/>
                  <a:lumOff val="25000"/>
                </a:schemeClr>
              </a:solidFill>
            </a:endParaRPr>
          </a:p>
        </p:txBody>
      </p:sp>
      <p:cxnSp>
        <p:nvCxnSpPr>
          <p:cNvPr id="24" name="直線コネクタ 23"/>
          <p:cNvCxnSpPr/>
          <p:nvPr/>
        </p:nvCxnSpPr>
        <p:spPr>
          <a:xfrm>
            <a:off x="5981700" y="1968500"/>
            <a:ext cx="0" cy="350802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4" name="그림 3">
            <a:extLst>
              <a:ext uri="{FF2B5EF4-FFF2-40B4-BE49-F238E27FC236}">
                <a16:creationId xmlns:a16="http://schemas.microsoft.com/office/drawing/2014/main" id="{DFAB16D0-CA0A-4BC2-96A6-F0ECB079DBC7}"/>
              </a:ext>
            </a:extLst>
          </p:cNvPr>
          <p:cNvPicPr>
            <a:picLocks noChangeAspect="1"/>
          </p:cNvPicPr>
          <p:nvPr/>
        </p:nvPicPr>
        <p:blipFill>
          <a:blip r:embed="rId3"/>
          <a:stretch>
            <a:fillRect/>
          </a:stretch>
        </p:blipFill>
        <p:spPr>
          <a:xfrm>
            <a:off x="218985" y="1107502"/>
            <a:ext cx="1244737" cy="1101113"/>
          </a:xfrm>
          <a:prstGeom prst="rect">
            <a:avLst/>
          </a:prstGeom>
        </p:spPr>
      </p:pic>
      <p:pic>
        <p:nvPicPr>
          <p:cNvPr id="6" name="그림 5">
            <a:extLst>
              <a:ext uri="{FF2B5EF4-FFF2-40B4-BE49-F238E27FC236}">
                <a16:creationId xmlns:a16="http://schemas.microsoft.com/office/drawing/2014/main" id="{58B5B2EA-F81B-40B2-8934-DE9919D2BD6B}"/>
              </a:ext>
            </a:extLst>
          </p:cNvPr>
          <p:cNvPicPr>
            <a:picLocks noChangeAspect="1"/>
          </p:cNvPicPr>
          <p:nvPr/>
        </p:nvPicPr>
        <p:blipFill>
          <a:blip r:embed="rId4"/>
          <a:stretch>
            <a:fillRect/>
          </a:stretch>
        </p:blipFill>
        <p:spPr>
          <a:xfrm>
            <a:off x="218985" y="2241996"/>
            <a:ext cx="5791191" cy="3648593"/>
          </a:xfrm>
          <a:prstGeom prst="rect">
            <a:avLst/>
          </a:prstGeom>
        </p:spPr>
      </p:pic>
      <p:sp>
        <p:nvSpPr>
          <p:cNvPr id="18" name="テキスト ボックス 47">
            <a:extLst>
              <a:ext uri="{FF2B5EF4-FFF2-40B4-BE49-F238E27FC236}">
                <a16:creationId xmlns:a16="http://schemas.microsoft.com/office/drawing/2014/main" id="{55ECC3F1-E28A-4EC1-9944-69FBD700E797}"/>
              </a:ext>
            </a:extLst>
          </p:cNvPr>
          <p:cNvSpPr txBox="1"/>
          <p:nvPr/>
        </p:nvSpPr>
        <p:spPr>
          <a:xfrm>
            <a:off x="7226437" y="2040823"/>
            <a:ext cx="2786340" cy="584775"/>
          </a:xfrm>
          <a:prstGeom prst="rect">
            <a:avLst/>
          </a:prstGeom>
          <a:noFill/>
        </p:spPr>
        <p:txBody>
          <a:bodyPr wrap="none" rtlCol="0">
            <a:spAutoFit/>
          </a:bodyPr>
          <a:lstStyle/>
          <a:p>
            <a:r>
              <a:rPr kumimoji="1" lang="en-US" altLang="ko-KR" sz="3200"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ERD Cloud </a:t>
            </a:r>
            <a:endParaRPr kumimoji="1" lang="ja-JP" altLang="en-US" sz="3200" spc="300" dirty="0">
              <a:solidFill>
                <a:schemeClr val="tx1">
                  <a:lumMod val="75000"/>
                  <a:lumOff val="25000"/>
                </a:schemeClr>
              </a:solidFill>
              <a:latin typeface="Century Gothic" panose="020B0502020202020204" pitchFamily="34" charset="0"/>
              <a:cs typeface="Ebrima" panose="02000000000000000000" pitchFamily="2" charset="0"/>
            </a:endParaRPr>
          </a:p>
        </p:txBody>
      </p:sp>
    </p:spTree>
    <p:extLst>
      <p:ext uri="{BB962C8B-B14F-4D97-AF65-F5344CB8AC3E}">
        <p14:creationId xmlns:p14="http://schemas.microsoft.com/office/powerpoint/2010/main" val="3210356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p:cNvSpPr/>
          <p:nvPr/>
        </p:nvSpPr>
        <p:spPr>
          <a:xfrm>
            <a:off x="0" y="0"/>
            <a:ext cx="6096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1418061" y="204686"/>
            <a:ext cx="5745484" cy="646331"/>
          </a:xfrm>
          <a:prstGeom prst="rect">
            <a:avLst/>
          </a:prstGeom>
          <a:noFill/>
        </p:spPr>
        <p:txBody>
          <a:bodyPr wrap="none" rtlCol="0">
            <a:spAutoFit/>
          </a:bodyPr>
          <a:lstStyle/>
          <a:p>
            <a:pPr algn="r"/>
            <a:r>
              <a:rPr lang="en-US" altLang="ja-JP" sz="3600" b="1" spc="300" dirty="0">
                <a:solidFill>
                  <a:schemeClr val="tx1">
                    <a:lumMod val="75000"/>
                    <a:lumOff val="25000"/>
                  </a:schemeClr>
                </a:solidFill>
                <a:latin typeface="Century Gothic" panose="020B0502020202020204" pitchFamily="34" charset="0"/>
                <a:ea typeface="Ebrima" panose="02000000000000000000" pitchFamily="2" charset="0"/>
                <a:cs typeface="Ebrima" panose="02000000000000000000" pitchFamily="2" charset="0"/>
              </a:rPr>
              <a:t>Requirement Analysis</a:t>
            </a:r>
            <a:endParaRPr lang="ja-JP" altLang="en-US" sz="3600" b="1" spc="300" dirty="0">
              <a:solidFill>
                <a:schemeClr val="tx1">
                  <a:lumMod val="75000"/>
                  <a:lumOff val="25000"/>
                </a:schemeClr>
              </a:solidFill>
              <a:latin typeface="Century Gothic" panose="020B0502020202020204" pitchFamily="34" charset="0"/>
              <a:cs typeface="Ebrima" panose="02000000000000000000" pitchFamily="2" charset="0"/>
            </a:endParaRPr>
          </a:p>
        </p:txBody>
      </p:sp>
      <p:cxnSp>
        <p:nvCxnSpPr>
          <p:cNvPr id="5" name="直線コネクタ 4"/>
          <p:cNvCxnSpPr/>
          <p:nvPr/>
        </p:nvCxnSpPr>
        <p:spPr>
          <a:xfrm>
            <a:off x="-4396371" y="4149219"/>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9" name="グループ化 8"/>
          <p:cNvGrpSpPr/>
          <p:nvPr/>
        </p:nvGrpSpPr>
        <p:grpSpPr>
          <a:xfrm>
            <a:off x="190501" y="204687"/>
            <a:ext cx="571498" cy="646331"/>
            <a:chOff x="190501" y="204687"/>
            <a:chExt cx="571498" cy="646331"/>
          </a:xfrm>
        </p:grpSpPr>
        <p:sp>
          <p:nvSpPr>
            <p:cNvPr id="7" name="山形 6"/>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山形 7"/>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13" name="グループ化 12"/>
          <p:cNvGrpSpPr/>
          <p:nvPr/>
        </p:nvGrpSpPr>
        <p:grpSpPr>
          <a:xfrm>
            <a:off x="804281" y="204686"/>
            <a:ext cx="571498" cy="646331"/>
            <a:chOff x="190501" y="204687"/>
            <a:chExt cx="571498" cy="646331"/>
          </a:xfrm>
        </p:grpSpPr>
        <p:sp>
          <p:nvSpPr>
            <p:cNvPr id="14" name="山形 13"/>
            <p:cNvSpPr/>
            <p:nvPr/>
          </p:nvSpPr>
          <p:spPr>
            <a:xfrm>
              <a:off x="190501"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山形 14"/>
            <p:cNvSpPr/>
            <p:nvPr/>
          </p:nvSpPr>
          <p:spPr>
            <a:xfrm>
              <a:off x="476250" y="204687"/>
              <a:ext cx="285749" cy="646331"/>
            </a:xfrm>
            <a:prstGeom prst="chevron">
              <a:avLst>
                <a:gd name="adj" fmla="val 7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sp>
        <p:nvSpPr>
          <p:cNvPr id="26" name="左右矢印 25"/>
          <p:cNvSpPr/>
          <p:nvPr/>
        </p:nvSpPr>
        <p:spPr>
          <a:xfrm>
            <a:off x="4814991" y="2803405"/>
            <a:ext cx="2562021" cy="1346532"/>
          </a:xfrm>
          <a:prstGeom prst="leftRightArrow">
            <a:avLst/>
          </a:prstGeom>
          <a:solidFill>
            <a:schemeClr val="bg1">
              <a:lumMod val="85000"/>
            </a:schemeClr>
          </a:solidFill>
          <a:ln>
            <a:noFill/>
          </a:ln>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txBody>
          <a:bodyPr/>
          <a:lstStyle/>
          <a:p>
            <a:pPr algn="ctr"/>
            <a:r>
              <a:rPr lang="en-US" altLang="ko-KR" sz="3000" b="1" u="sng" dirty="0">
                <a:solidFill>
                  <a:schemeClr val="tx2">
                    <a:lumMod val="60000"/>
                    <a:lumOff val="40000"/>
                  </a:schemeClr>
                </a:solidFill>
              </a:rPr>
              <a:t>S-S-Coders</a:t>
            </a:r>
            <a:endParaRPr lang="ko-KR" altLang="en-US" sz="3000" b="1" u="sng" dirty="0">
              <a:solidFill>
                <a:schemeClr val="tx2">
                  <a:lumMod val="60000"/>
                  <a:lumOff val="40000"/>
                </a:schemeClr>
              </a:solidFill>
            </a:endParaRPr>
          </a:p>
        </p:txBody>
      </p:sp>
      <p:sp>
        <p:nvSpPr>
          <p:cNvPr id="27" name="フリーフォーム 11">
            <a:extLst>
              <a:ext uri="{FF2B5EF4-FFF2-40B4-BE49-F238E27FC236}">
                <a16:creationId xmlns:a16="http://schemas.microsoft.com/office/drawing/2014/main" id="{279B8842-DB18-4D8D-B6A4-A6B03885CFF7}"/>
              </a:ext>
            </a:extLst>
          </p:cNvPr>
          <p:cNvSpPr/>
          <p:nvPr/>
        </p:nvSpPr>
        <p:spPr>
          <a:xfrm>
            <a:off x="477500" y="1315069"/>
            <a:ext cx="4380250" cy="4260945"/>
          </a:xfrm>
          <a:custGeom>
            <a:avLst/>
            <a:gdLst>
              <a:gd name="connsiteX0" fmla="*/ 0 w 2251701"/>
              <a:gd name="connsiteY0" fmla="*/ 225170 h 5199797"/>
              <a:gd name="connsiteX1" fmla="*/ 225170 w 2251701"/>
              <a:gd name="connsiteY1" fmla="*/ 0 h 5199797"/>
              <a:gd name="connsiteX2" fmla="*/ 2026531 w 2251701"/>
              <a:gd name="connsiteY2" fmla="*/ 0 h 5199797"/>
              <a:gd name="connsiteX3" fmla="*/ 2251701 w 2251701"/>
              <a:gd name="connsiteY3" fmla="*/ 225170 h 5199797"/>
              <a:gd name="connsiteX4" fmla="*/ 2251701 w 2251701"/>
              <a:gd name="connsiteY4" fmla="*/ 4974627 h 5199797"/>
              <a:gd name="connsiteX5" fmla="*/ 2026531 w 2251701"/>
              <a:gd name="connsiteY5" fmla="*/ 5199797 h 5199797"/>
              <a:gd name="connsiteX6" fmla="*/ 225170 w 2251701"/>
              <a:gd name="connsiteY6" fmla="*/ 5199797 h 5199797"/>
              <a:gd name="connsiteX7" fmla="*/ 0 w 2251701"/>
              <a:gd name="connsiteY7" fmla="*/ 4974627 h 5199797"/>
              <a:gd name="connsiteX8" fmla="*/ 0 w 2251701"/>
              <a:gd name="connsiteY8" fmla="*/ 225170 h 5199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1701" h="5199797">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chemeClr val="bg1">
              <a:lumMod val="9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3360" tIns="2293278" rIns="213360" bIns="1253321" numCol="1" spcCol="1270" anchor="ctr" anchorCtr="0">
            <a:noAutofit/>
          </a:bodyPr>
          <a:lstStyle/>
          <a:p>
            <a:pPr lvl="0" algn="ctr" defTabSz="1333500">
              <a:lnSpc>
                <a:spcPct val="90000"/>
              </a:lnSpc>
              <a:spcBef>
                <a:spcPct val="0"/>
              </a:spcBef>
              <a:spcAft>
                <a:spcPct val="35000"/>
              </a:spcAft>
            </a:pPr>
            <a:endParaRPr kumimoji="1" lang="ja-JP" altLang="en-US" sz="3000" kern="1200"/>
          </a:p>
        </p:txBody>
      </p:sp>
      <p:sp>
        <p:nvSpPr>
          <p:cNvPr id="29" name="円/楕円 20">
            <a:extLst>
              <a:ext uri="{FF2B5EF4-FFF2-40B4-BE49-F238E27FC236}">
                <a16:creationId xmlns:a16="http://schemas.microsoft.com/office/drawing/2014/main" id="{F36FFBAD-ACCE-4F97-B378-DD18ABAB7D7D}"/>
              </a:ext>
            </a:extLst>
          </p:cNvPr>
          <p:cNvSpPr/>
          <p:nvPr/>
        </p:nvSpPr>
        <p:spPr>
          <a:xfrm>
            <a:off x="885770" y="1627056"/>
            <a:ext cx="3368362" cy="3368362"/>
          </a:xfrm>
          <a:prstGeom prst="ellipse">
            <a:avLst/>
          </a:prstGeom>
          <a:solidFill>
            <a:schemeClr val="bg1">
              <a:lumMod val="85000"/>
            </a:schemeClr>
          </a:solidFill>
          <a:ln>
            <a:noFill/>
          </a:ln>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30" name="テキスト ボックス 30">
            <a:extLst>
              <a:ext uri="{FF2B5EF4-FFF2-40B4-BE49-F238E27FC236}">
                <a16:creationId xmlns:a16="http://schemas.microsoft.com/office/drawing/2014/main" id="{2F5E4EF9-9F96-44C8-8A6A-BFE9A6C1D28D}"/>
              </a:ext>
            </a:extLst>
          </p:cNvPr>
          <p:cNvSpPr txBox="1"/>
          <p:nvPr/>
        </p:nvSpPr>
        <p:spPr>
          <a:xfrm>
            <a:off x="1262204" y="2283516"/>
            <a:ext cx="2615494" cy="1077218"/>
          </a:xfrm>
          <a:prstGeom prst="rect">
            <a:avLst/>
          </a:prstGeom>
          <a:noFill/>
        </p:spPr>
        <p:txBody>
          <a:bodyPr wrap="square" rtlCol="0">
            <a:spAutoFit/>
          </a:bodyPr>
          <a:lstStyle/>
          <a:p>
            <a:pPr algn="ctr"/>
            <a:r>
              <a:rPr lang="en-US" altLang="ja-JP" sz="3200" b="1" dirty="0">
                <a:solidFill>
                  <a:schemeClr val="tx1">
                    <a:lumMod val="75000"/>
                    <a:lumOff val="25000"/>
                  </a:schemeClr>
                </a:solidFill>
                <a:latin typeface="Century Gothic" panose="020B0502020202020204" pitchFamily="34" charset="0"/>
              </a:rPr>
              <a:t>Unkind explanation</a:t>
            </a:r>
            <a:endParaRPr kumimoji="1" lang="en-US" altLang="ja-JP" sz="3200" b="1" dirty="0">
              <a:solidFill>
                <a:schemeClr val="tx1">
                  <a:lumMod val="75000"/>
                  <a:lumOff val="25000"/>
                </a:schemeClr>
              </a:solidFill>
              <a:latin typeface="Century Gothic" panose="020B0502020202020204" pitchFamily="34" charset="0"/>
            </a:endParaRPr>
          </a:p>
        </p:txBody>
      </p:sp>
      <p:sp>
        <p:nvSpPr>
          <p:cNvPr id="34" name="フリーフォーム 11">
            <a:extLst>
              <a:ext uri="{FF2B5EF4-FFF2-40B4-BE49-F238E27FC236}">
                <a16:creationId xmlns:a16="http://schemas.microsoft.com/office/drawing/2014/main" id="{91CB00FB-0FBC-45D8-852F-623370391479}"/>
              </a:ext>
            </a:extLst>
          </p:cNvPr>
          <p:cNvSpPr/>
          <p:nvPr/>
        </p:nvSpPr>
        <p:spPr>
          <a:xfrm>
            <a:off x="7334252" y="1315069"/>
            <a:ext cx="4380250" cy="4260945"/>
          </a:xfrm>
          <a:custGeom>
            <a:avLst/>
            <a:gdLst>
              <a:gd name="connsiteX0" fmla="*/ 0 w 2251701"/>
              <a:gd name="connsiteY0" fmla="*/ 225170 h 5199797"/>
              <a:gd name="connsiteX1" fmla="*/ 225170 w 2251701"/>
              <a:gd name="connsiteY1" fmla="*/ 0 h 5199797"/>
              <a:gd name="connsiteX2" fmla="*/ 2026531 w 2251701"/>
              <a:gd name="connsiteY2" fmla="*/ 0 h 5199797"/>
              <a:gd name="connsiteX3" fmla="*/ 2251701 w 2251701"/>
              <a:gd name="connsiteY3" fmla="*/ 225170 h 5199797"/>
              <a:gd name="connsiteX4" fmla="*/ 2251701 w 2251701"/>
              <a:gd name="connsiteY4" fmla="*/ 4974627 h 5199797"/>
              <a:gd name="connsiteX5" fmla="*/ 2026531 w 2251701"/>
              <a:gd name="connsiteY5" fmla="*/ 5199797 h 5199797"/>
              <a:gd name="connsiteX6" fmla="*/ 225170 w 2251701"/>
              <a:gd name="connsiteY6" fmla="*/ 5199797 h 5199797"/>
              <a:gd name="connsiteX7" fmla="*/ 0 w 2251701"/>
              <a:gd name="connsiteY7" fmla="*/ 4974627 h 5199797"/>
              <a:gd name="connsiteX8" fmla="*/ 0 w 2251701"/>
              <a:gd name="connsiteY8" fmla="*/ 225170 h 5199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1701" h="5199797">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chemeClr val="bg1">
              <a:lumMod val="9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3360" tIns="2293278" rIns="213360" bIns="1253321" numCol="1" spcCol="1270" anchor="ctr" anchorCtr="0">
            <a:noAutofit/>
          </a:bodyPr>
          <a:lstStyle/>
          <a:p>
            <a:pPr lvl="0" algn="ctr" defTabSz="1333500">
              <a:lnSpc>
                <a:spcPct val="90000"/>
              </a:lnSpc>
              <a:spcBef>
                <a:spcPct val="0"/>
              </a:spcBef>
              <a:spcAft>
                <a:spcPct val="35000"/>
              </a:spcAft>
            </a:pPr>
            <a:endParaRPr kumimoji="1" lang="ja-JP" altLang="en-US" sz="3000" kern="1200"/>
          </a:p>
        </p:txBody>
      </p:sp>
      <p:sp>
        <p:nvSpPr>
          <p:cNvPr id="35" name="円/楕円 20">
            <a:extLst>
              <a:ext uri="{FF2B5EF4-FFF2-40B4-BE49-F238E27FC236}">
                <a16:creationId xmlns:a16="http://schemas.microsoft.com/office/drawing/2014/main" id="{483E7443-A6F1-454E-B08D-409C04CBD600}"/>
              </a:ext>
            </a:extLst>
          </p:cNvPr>
          <p:cNvSpPr/>
          <p:nvPr/>
        </p:nvSpPr>
        <p:spPr>
          <a:xfrm>
            <a:off x="7742522" y="1627056"/>
            <a:ext cx="3368362" cy="3368362"/>
          </a:xfrm>
          <a:prstGeom prst="ellipse">
            <a:avLst/>
          </a:prstGeom>
          <a:solidFill>
            <a:schemeClr val="bg1">
              <a:lumMod val="85000"/>
            </a:schemeClr>
          </a:solidFill>
          <a:ln>
            <a:noFill/>
          </a:ln>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37" name="テキスト ボックス 30">
            <a:extLst>
              <a:ext uri="{FF2B5EF4-FFF2-40B4-BE49-F238E27FC236}">
                <a16:creationId xmlns:a16="http://schemas.microsoft.com/office/drawing/2014/main" id="{0589AA49-F845-4D9F-AEC6-C1B962E7F324}"/>
              </a:ext>
            </a:extLst>
          </p:cNvPr>
          <p:cNvSpPr txBox="1"/>
          <p:nvPr/>
        </p:nvSpPr>
        <p:spPr>
          <a:xfrm>
            <a:off x="8093070" y="1985516"/>
            <a:ext cx="2615494" cy="2554545"/>
          </a:xfrm>
          <a:prstGeom prst="rect">
            <a:avLst/>
          </a:prstGeom>
          <a:noFill/>
        </p:spPr>
        <p:txBody>
          <a:bodyPr wrap="square" rtlCol="0">
            <a:spAutoFit/>
          </a:bodyPr>
          <a:lstStyle/>
          <a:p>
            <a:pPr algn="ctr"/>
            <a:r>
              <a:rPr lang="en-US" altLang="ja-JP" sz="3200" b="1" dirty="0">
                <a:solidFill>
                  <a:schemeClr val="tx1">
                    <a:lumMod val="75000"/>
                    <a:lumOff val="25000"/>
                  </a:schemeClr>
                </a:solidFill>
                <a:latin typeface="Century Gothic" panose="020B0502020202020204" pitchFamily="34" charset="0"/>
              </a:rPr>
              <a:t>Detailed explanation from basic to advanced</a:t>
            </a:r>
            <a:endParaRPr kumimoji="1" lang="en-US" altLang="ja-JP" sz="3200" b="1" dirty="0">
              <a:solidFill>
                <a:schemeClr val="tx1">
                  <a:lumMod val="75000"/>
                  <a:lumOff val="25000"/>
                </a:schemeClr>
              </a:solidFill>
              <a:latin typeface="Century Gothic" panose="020B0502020202020204" pitchFamily="34" charset="0"/>
            </a:endParaRPr>
          </a:p>
        </p:txBody>
      </p:sp>
      <p:sp>
        <p:nvSpPr>
          <p:cNvPr id="38" name="テキスト ボックス 30">
            <a:extLst>
              <a:ext uri="{FF2B5EF4-FFF2-40B4-BE49-F238E27FC236}">
                <a16:creationId xmlns:a16="http://schemas.microsoft.com/office/drawing/2014/main" id="{41319A08-43B2-4D19-84B8-34EB3A0D7472}"/>
              </a:ext>
            </a:extLst>
          </p:cNvPr>
          <p:cNvSpPr txBox="1"/>
          <p:nvPr/>
        </p:nvSpPr>
        <p:spPr>
          <a:xfrm>
            <a:off x="1214939" y="3660510"/>
            <a:ext cx="2615494" cy="584775"/>
          </a:xfrm>
          <a:prstGeom prst="rect">
            <a:avLst/>
          </a:prstGeom>
          <a:noFill/>
        </p:spPr>
        <p:txBody>
          <a:bodyPr wrap="square" rtlCol="0">
            <a:spAutoFit/>
          </a:bodyPr>
          <a:lstStyle/>
          <a:p>
            <a:pPr algn="ctr"/>
            <a:r>
              <a:rPr lang="en-US" altLang="ja-JP" sz="3200" b="1" dirty="0">
                <a:solidFill>
                  <a:schemeClr val="tx1">
                    <a:lumMod val="75000"/>
                    <a:lumOff val="25000"/>
                  </a:schemeClr>
                </a:solidFill>
                <a:latin typeface="Century Gothic" panose="020B0502020202020204" pitchFamily="34" charset="0"/>
              </a:rPr>
              <a:t>High entry</a:t>
            </a:r>
            <a:endParaRPr kumimoji="1" lang="en-US" altLang="ja-JP" sz="3200" b="1" dirty="0">
              <a:solidFill>
                <a:schemeClr val="tx1">
                  <a:lumMod val="75000"/>
                  <a:lumOff val="25000"/>
                </a:schemeClr>
              </a:solidFill>
              <a:latin typeface="Century Gothic" panose="020B0502020202020204" pitchFamily="34" charset="0"/>
            </a:endParaRPr>
          </a:p>
        </p:txBody>
      </p:sp>
    </p:spTree>
    <p:extLst>
      <p:ext uri="{BB962C8B-B14F-4D97-AF65-F5344CB8AC3E}">
        <p14:creationId xmlns:p14="http://schemas.microsoft.com/office/powerpoint/2010/main" val="40310360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テーマ">
  <a:themeElements>
    <a:clrScheme name="ユーザー定義 3">
      <a:dk1>
        <a:sysClr val="windowText" lastClr="000000"/>
      </a:dk1>
      <a:lt1>
        <a:sysClr val="window" lastClr="FFFFFF"/>
      </a:lt1>
      <a:dk2>
        <a:srgbClr val="2E75B5"/>
      </a:dk2>
      <a:lt2>
        <a:srgbClr val="E7E6E6"/>
      </a:lt2>
      <a:accent1>
        <a:srgbClr val="FEC800"/>
      </a:accent1>
      <a:accent2>
        <a:srgbClr val="E7AB63"/>
      </a:accent2>
      <a:accent3>
        <a:srgbClr val="3A3838"/>
      </a:accent3>
      <a:accent4>
        <a:srgbClr val="757070"/>
      </a:accent4>
      <a:accent5>
        <a:srgbClr val="FFE78F"/>
      </a:accent5>
      <a:accent6>
        <a:srgbClr val="FFF4CB"/>
      </a:accent6>
      <a:hlink>
        <a:srgbClr val="3A1500"/>
      </a:hlink>
      <a:folHlink>
        <a:srgbClr val="3A1500"/>
      </a:folHlink>
    </a:clrScheme>
    <a:fontScheme name="Malgun Gothic">
      <a:majorFont>
        <a:latin typeface="Calibri"/>
        <a:ea typeface="맑은 고딕"/>
        <a:cs typeface=""/>
      </a:majorFont>
      <a:minorFont>
        <a:latin typeface="Calibri"/>
        <a:ea typeface="맑은 고딕"/>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370</TotalTime>
  <Words>1248</Words>
  <Application>Microsoft Office PowerPoint</Application>
  <PresentationFormat>와이드스크린</PresentationFormat>
  <Paragraphs>123</Paragraphs>
  <Slides>19</Slides>
  <Notes>15</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19</vt:i4>
      </vt:variant>
    </vt:vector>
  </HeadingPairs>
  <TitlesOfParts>
    <vt:vector size="24" baseType="lpstr">
      <vt:lpstr>맑은 고딕</vt:lpstr>
      <vt:lpstr>Arial</vt:lpstr>
      <vt:lpstr>Calibri</vt:lpstr>
      <vt:lpstr>Century Gothic</vt:lpstr>
      <vt:lpstr>Office テーマ</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Saebyeol Yu</dc:creator>
  <cp:lastModifiedBy>김 성현</cp:lastModifiedBy>
  <cp:revision>71</cp:revision>
  <dcterms:created xsi:type="dcterms:W3CDTF">2018-08-02T00:16:13Z</dcterms:created>
  <dcterms:modified xsi:type="dcterms:W3CDTF">2019-12-09T06:56:54Z</dcterms:modified>
</cp:coreProperties>
</file>

<file path=docProps/thumbnail.jpeg>
</file>